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9"/>
  </p:notesMasterIdLst>
  <p:sldIdLst>
    <p:sldId id="256" r:id="rId2"/>
    <p:sldId id="259" r:id="rId3"/>
    <p:sldId id="269" r:id="rId4"/>
    <p:sldId id="302" r:id="rId5"/>
    <p:sldId id="258" r:id="rId6"/>
    <p:sldId id="260" r:id="rId7"/>
    <p:sldId id="268" r:id="rId8"/>
    <p:sldId id="272" r:id="rId9"/>
    <p:sldId id="298" r:id="rId10"/>
    <p:sldId id="301" r:id="rId11"/>
    <p:sldId id="300" r:id="rId12"/>
    <p:sldId id="261" r:id="rId13"/>
    <p:sldId id="299" r:id="rId14"/>
    <p:sldId id="267" r:id="rId15"/>
    <p:sldId id="303" r:id="rId16"/>
    <p:sldId id="264" r:id="rId17"/>
    <p:sldId id="263" r:id="rId18"/>
  </p:sldIdLst>
  <p:sldSz cx="9144000" cy="5143500" type="screen16x9"/>
  <p:notesSz cx="7104063" cy="10234613"/>
  <p:embeddedFontLst>
    <p:embeddedFont>
      <p:font typeface="Bebas Neue" panose="020B0606020202050201" pitchFamily="34" charset="0"/>
      <p:regular r:id="rId20"/>
    </p:embeddedFont>
    <p:embeddedFont>
      <p:font typeface="Courier Prime" panose="00000509000000000000" pitchFamily="49" charset="0"/>
      <p:regular r:id="rId21"/>
      <p:bold r:id="rId22"/>
      <p:italic r:id="rId23"/>
      <p:boldItalic r:id="rId24"/>
    </p:embeddedFont>
    <p:embeddedFont>
      <p:font typeface="Limelight" panose="02000000000000000000" pitchFamily="2"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309"/>
    <a:srgbClr val="FF838E"/>
    <a:srgbClr val="191919"/>
    <a:srgbClr val="F59BA3"/>
    <a:srgbClr val="B15B64"/>
    <a:srgbClr val="F4EEE2"/>
    <a:srgbClr val="FDF8EE"/>
    <a:srgbClr val="ECB2B7"/>
    <a:srgbClr val="BA767E"/>
    <a:srgbClr val="8683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8350CB-5E2E-4EF1-AAAE-06EF795E60B1}">
  <a:tblStyle styleId="{368350CB-5E2E-4EF1-AAAE-06EF795E60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3814" autoAdjust="0"/>
  </p:normalViewPr>
  <p:slideViewPr>
    <p:cSldViewPr snapToGrid="0">
      <p:cViewPr varScale="1">
        <p:scale>
          <a:sx n="145" d="100"/>
          <a:sy n="145" d="100"/>
        </p:scale>
        <p:origin x="82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407" y="4861441"/>
            <a:ext cx="5683250" cy="4605576"/>
          </a:xfrm>
          <a:prstGeom prst="rect">
            <a:avLst/>
          </a:prstGeom>
          <a:noFill/>
          <a:ln>
            <a:noFill/>
          </a:ln>
        </p:spPr>
        <p:txBody>
          <a:bodyPr spcFirstLastPara="1" wrap="square" lIns="99059" tIns="99059" rIns="99059" bIns="99059"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2de6e763c5_1_5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2de6e763c5_1_5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e1d838b627_4_25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e1d838b627_4_25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1910131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1d838b627_4_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1d838b627_4_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3356998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1d838b627_4_19: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1d838b627_4_1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1d838b627_4_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1d838b627_4_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863395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e1d838b627_4_141: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e1d838b627_4_14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e1d838b627_4_119: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e1d838b627_4_11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2435536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1d838b627_4_168: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1d838b627_4_168: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207fd22f2_0_25013: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207fd22f2_0_25013: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e1d838b627_4_53: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e1d838b627_4_53: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3398107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20d9cf87a_0_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e20d9cf87a_0_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3447715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e1d838b627_0_3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e1d838b627_0_3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1d838b627_4_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1d838b627_4_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1d838b627_4_6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e1d838b627_4_6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e1d838b627_4_25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e1d838b627_4_25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1d838b627_4_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1d838b627_4_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3409113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flipH="1">
            <a:off x="0" y="0"/>
            <a:ext cx="9144000" cy="5143500"/>
          </a:xfrm>
          <a:prstGeom prst="rect">
            <a:avLst/>
          </a:prstGeom>
          <a:noFill/>
          <a:ln>
            <a:noFill/>
          </a:ln>
        </p:spPr>
      </p:pic>
      <p:pic>
        <p:nvPicPr>
          <p:cNvPr id="10" name="Google Shape;10;p2"/>
          <p:cNvPicPr preferRelativeResize="0"/>
          <p:nvPr/>
        </p:nvPicPr>
        <p:blipFill rotWithShape="1">
          <a:blip r:embed="rId3">
            <a:alphaModFix/>
          </a:blip>
          <a:srcRect l="-462" t="89411" r="-181" b="857"/>
          <a:stretch/>
        </p:blipFill>
        <p:spPr>
          <a:xfrm rot="10800000" flipH="1">
            <a:off x="205075" y="281650"/>
            <a:ext cx="8718450" cy="725400"/>
          </a:xfrm>
          <a:prstGeom prst="flowChartManualInput">
            <a:avLst/>
          </a:prstGeom>
          <a:noFill/>
          <a:ln w="19050" cap="flat" cmpd="sng">
            <a:solidFill>
              <a:schemeClr val="dk1"/>
            </a:solidFill>
            <a:prstDash val="solid"/>
            <a:round/>
            <a:headEnd type="none" w="sm" len="sm"/>
            <a:tailEnd type="none" w="sm" len="sm"/>
          </a:ln>
        </p:spPr>
      </p:pic>
      <p:sp>
        <p:nvSpPr>
          <p:cNvPr id="11" name="Google Shape;11;p2"/>
          <p:cNvSpPr/>
          <p:nvPr/>
        </p:nvSpPr>
        <p:spPr>
          <a:xfrm>
            <a:off x="203850" y="994475"/>
            <a:ext cx="8735050" cy="3882375"/>
          </a:xfrm>
          <a:custGeom>
            <a:avLst/>
            <a:gdLst/>
            <a:ahLst/>
            <a:cxnLst/>
            <a:rect l="l" t="t" r="r" b="b"/>
            <a:pathLst>
              <a:path w="349402" h="155295" extrusionOk="0">
                <a:moveTo>
                  <a:pt x="306037" y="155295"/>
                </a:moveTo>
                <a:lnTo>
                  <a:pt x="139" y="154882"/>
                </a:lnTo>
                <a:lnTo>
                  <a:pt x="0" y="0"/>
                </a:lnTo>
                <a:lnTo>
                  <a:pt x="349402" y="5216"/>
                </a:lnTo>
                <a:lnTo>
                  <a:pt x="349331" y="51144"/>
                </a:lnTo>
              </a:path>
            </a:pathLst>
          </a:custGeom>
          <a:noFill/>
          <a:ln w="19050" cap="flat" cmpd="sng">
            <a:solidFill>
              <a:schemeClr val="dk1"/>
            </a:solidFill>
            <a:prstDash val="solid"/>
            <a:round/>
            <a:headEnd type="none" w="med" len="med"/>
            <a:tailEnd type="none" w="med" len="med"/>
          </a:ln>
        </p:spPr>
      </p:sp>
      <p:sp>
        <p:nvSpPr>
          <p:cNvPr id="12" name="Google Shape;12;p2"/>
          <p:cNvSpPr txBox="1">
            <a:spLocks noGrp="1"/>
          </p:cNvSpPr>
          <p:nvPr>
            <p:ph type="ctrTitle"/>
          </p:nvPr>
        </p:nvSpPr>
        <p:spPr>
          <a:xfrm>
            <a:off x="637026" y="1470125"/>
            <a:ext cx="5600400" cy="21804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8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952726" y="3706675"/>
            <a:ext cx="4968900" cy="430500"/>
          </a:xfrm>
          <a:prstGeom prst="rect">
            <a:avLst/>
          </a:prstGeom>
          <a:solidFill>
            <a:srgbClr val="FF838E"/>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Courier Prime"/>
                <a:ea typeface="Courier Prime"/>
                <a:cs typeface="Courier Prime"/>
                <a:sym typeface="Courier Prim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97"/>
        <p:cNvGrpSpPr/>
        <p:nvPr/>
      </p:nvGrpSpPr>
      <p:grpSpPr>
        <a:xfrm>
          <a:off x="0" y="0"/>
          <a:ext cx="0" cy="0"/>
          <a:chOff x="0" y="0"/>
          <a:chExt cx="0" cy="0"/>
        </a:xfrm>
      </p:grpSpPr>
      <p:pic>
        <p:nvPicPr>
          <p:cNvPr id="98" name="Google Shape;98;p16"/>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99" name="Google Shape;99;p16"/>
          <p:cNvPicPr preferRelativeResize="0"/>
          <p:nvPr/>
        </p:nvPicPr>
        <p:blipFill rotWithShape="1">
          <a:blip r:embed="rId3">
            <a:alphaModFix/>
          </a:blip>
          <a:srcRect l="47075" t="90814" r="47" b="857"/>
          <a:stretch/>
        </p:blipFill>
        <p:spPr>
          <a:xfrm rot="5400000">
            <a:off x="-1762412" y="2268088"/>
            <a:ext cx="4580475" cy="620750"/>
          </a:xfrm>
          <a:prstGeom prst="flowChartManualInput">
            <a:avLst/>
          </a:prstGeom>
          <a:noFill/>
          <a:ln w="19050" cap="flat" cmpd="sng">
            <a:solidFill>
              <a:schemeClr val="dk1"/>
            </a:solidFill>
            <a:prstDash val="solid"/>
            <a:round/>
            <a:headEnd type="none" w="sm" len="sm"/>
            <a:tailEnd type="none" w="sm" len="sm"/>
          </a:ln>
        </p:spPr>
      </p:pic>
      <p:sp>
        <p:nvSpPr>
          <p:cNvPr id="100" name="Google Shape;100;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16"/>
          <p:cNvSpPr/>
          <p:nvPr/>
        </p:nvSpPr>
        <p:spPr>
          <a:xfrm>
            <a:off x="940551" y="272150"/>
            <a:ext cx="8009925" cy="4604700"/>
          </a:xfrm>
          <a:custGeom>
            <a:avLst/>
            <a:gdLst/>
            <a:ahLst/>
            <a:cxnLst/>
            <a:rect l="l" t="t" r="r" b="b"/>
            <a:pathLst>
              <a:path w="320397" h="184188" extrusionOk="0">
                <a:moveTo>
                  <a:pt x="280203" y="184188"/>
                </a:moveTo>
                <a:lnTo>
                  <a:pt x="0" y="183775"/>
                </a:lnTo>
                <a:lnTo>
                  <a:pt x="780" y="302"/>
                </a:lnTo>
                <a:lnTo>
                  <a:pt x="320397" y="0"/>
                </a:lnTo>
                <a:lnTo>
                  <a:pt x="319860" y="80037"/>
                </a:lnTo>
              </a:path>
            </a:pathLst>
          </a:custGeom>
          <a:noFill/>
          <a:ln w="19050" cap="flat" cmpd="sng">
            <a:solidFill>
              <a:schemeClr val="dk1"/>
            </a:solidFill>
            <a:prstDash val="solid"/>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02"/>
        <p:cNvGrpSpPr/>
        <p:nvPr/>
      </p:nvGrpSpPr>
      <p:grpSpPr>
        <a:xfrm>
          <a:off x="0" y="0"/>
          <a:ext cx="0" cy="0"/>
          <a:chOff x="0" y="0"/>
          <a:chExt cx="0" cy="0"/>
        </a:xfrm>
      </p:grpSpPr>
      <p:pic>
        <p:nvPicPr>
          <p:cNvPr id="103" name="Google Shape;103;p17"/>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104" name="Google Shape;104;p17"/>
          <p:cNvSpPr/>
          <p:nvPr/>
        </p:nvSpPr>
        <p:spPr>
          <a:xfrm>
            <a:off x="203851" y="276150"/>
            <a:ext cx="8736300" cy="3943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dirty="0"/>
          </a:p>
        </p:txBody>
      </p:sp>
      <p:pic>
        <p:nvPicPr>
          <p:cNvPr id="105" name="Google Shape;105;p17"/>
          <p:cNvPicPr preferRelativeResize="0"/>
          <p:nvPr/>
        </p:nvPicPr>
        <p:blipFill rotWithShape="1">
          <a:blip r:embed="rId3">
            <a:alphaModFix/>
          </a:blip>
          <a:srcRect l="-301" t="89411" r="-251" b="3473"/>
          <a:stretch/>
        </p:blipFill>
        <p:spPr>
          <a:xfrm rot="10800000">
            <a:off x="205076" y="4336976"/>
            <a:ext cx="8710325" cy="530375"/>
          </a:xfrm>
          <a:prstGeom prst="flowChartManualInput">
            <a:avLst/>
          </a:prstGeom>
          <a:noFill/>
          <a:ln w="19050" cap="flat" cmpd="sng">
            <a:solidFill>
              <a:schemeClr val="dk1"/>
            </a:solidFill>
            <a:prstDash val="solid"/>
            <a:round/>
            <a:headEnd type="none" w="sm" len="sm"/>
            <a:tailEnd type="none" w="sm" len="sm"/>
          </a:ln>
        </p:spPr>
      </p:pic>
      <p:sp>
        <p:nvSpPr>
          <p:cNvPr id="106" name="Google Shape;106;p17"/>
          <p:cNvSpPr txBox="1">
            <a:spLocks noGrp="1"/>
          </p:cNvSpPr>
          <p:nvPr>
            <p:ph type="subTitle" idx="1"/>
          </p:nvPr>
        </p:nvSpPr>
        <p:spPr>
          <a:xfrm>
            <a:off x="4972095" y="2004375"/>
            <a:ext cx="3213600" cy="11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37"/>
        <p:cNvGrpSpPr/>
        <p:nvPr/>
      </p:nvGrpSpPr>
      <p:grpSpPr>
        <a:xfrm>
          <a:off x="0" y="0"/>
          <a:ext cx="0" cy="0"/>
          <a:chOff x="0" y="0"/>
          <a:chExt cx="0" cy="0"/>
        </a:xfrm>
      </p:grpSpPr>
      <p:pic>
        <p:nvPicPr>
          <p:cNvPr id="138" name="Google Shape;138;p22"/>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139" name="Google Shape;139;p22"/>
          <p:cNvSpPr/>
          <p:nvPr/>
        </p:nvSpPr>
        <p:spPr>
          <a:xfrm>
            <a:off x="203851" y="276150"/>
            <a:ext cx="7980300" cy="459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dirty="0"/>
          </a:p>
        </p:txBody>
      </p:sp>
      <p:pic>
        <p:nvPicPr>
          <p:cNvPr id="140" name="Google Shape;140;p22"/>
          <p:cNvPicPr preferRelativeResize="0"/>
          <p:nvPr/>
        </p:nvPicPr>
        <p:blipFill rotWithShape="1">
          <a:blip r:embed="rId3">
            <a:alphaModFix/>
          </a:blip>
          <a:srcRect l="47075" t="90814" r="47" b="857"/>
          <a:stretch/>
        </p:blipFill>
        <p:spPr>
          <a:xfrm rot="-5400000" flipH="1">
            <a:off x="6314789" y="2268088"/>
            <a:ext cx="4580475" cy="620750"/>
          </a:xfrm>
          <a:prstGeom prst="flowChartManualInput">
            <a:avLst/>
          </a:prstGeom>
          <a:noFill/>
          <a:ln w="19050" cap="flat" cmpd="sng">
            <a:solidFill>
              <a:schemeClr val="dk1"/>
            </a:solidFill>
            <a:prstDash val="solid"/>
            <a:round/>
            <a:headEnd type="none" w="sm" len="sm"/>
            <a:tailEnd type="none" w="sm" len="sm"/>
          </a:ln>
        </p:spPr>
      </p:pic>
      <p:sp>
        <p:nvSpPr>
          <p:cNvPr id="141" name="Google Shape;141;p22"/>
          <p:cNvSpPr txBox="1">
            <a:spLocks noGrp="1"/>
          </p:cNvSpPr>
          <p:nvPr>
            <p:ph type="subTitle" idx="1"/>
          </p:nvPr>
        </p:nvSpPr>
        <p:spPr>
          <a:xfrm>
            <a:off x="1641776" y="1632075"/>
            <a:ext cx="2687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2"/>
          <p:cNvSpPr txBox="1">
            <a:spLocks noGrp="1"/>
          </p:cNvSpPr>
          <p:nvPr>
            <p:ph type="subTitle" idx="2"/>
          </p:nvPr>
        </p:nvSpPr>
        <p:spPr>
          <a:xfrm>
            <a:off x="1633900" y="2752175"/>
            <a:ext cx="2687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2"/>
          <p:cNvSpPr txBox="1">
            <a:spLocks noGrp="1"/>
          </p:cNvSpPr>
          <p:nvPr>
            <p:ph type="subTitle" idx="3"/>
          </p:nvPr>
        </p:nvSpPr>
        <p:spPr>
          <a:xfrm>
            <a:off x="1641776" y="3872275"/>
            <a:ext cx="2687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2"/>
          <p:cNvSpPr txBox="1">
            <a:spLocks noGrp="1"/>
          </p:cNvSpPr>
          <p:nvPr>
            <p:ph type="subTitle" idx="4"/>
          </p:nvPr>
        </p:nvSpPr>
        <p:spPr>
          <a:xfrm>
            <a:off x="5352025" y="2752175"/>
            <a:ext cx="2687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2"/>
          <p:cNvSpPr txBox="1">
            <a:spLocks noGrp="1"/>
          </p:cNvSpPr>
          <p:nvPr>
            <p:ph type="subTitle" idx="5"/>
          </p:nvPr>
        </p:nvSpPr>
        <p:spPr>
          <a:xfrm>
            <a:off x="5352026" y="1632075"/>
            <a:ext cx="2687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2"/>
          <p:cNvSpPr txBox="1">
            <a:spLocks noGrp="1"/>
          </p:cNvSpPr>
          <p:nvPr>
            <p:ph type="subTitle" idx="6"/>
          </p:nvPr>
        </p:nvSpPr>
        <p:spPr>
          <a:xfrm>
            <a:off x="5352026" y="3872275"/>
            <a:ext cx="2687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2"/>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8" name="Google Shape;148;p22"/>
          <p:cNvSpPr txBox="1">
            <a:spLocks noGrp="1"/>
          </p:cNvSpPr>
          <p:nvPr>
            <p:ph type="subTitle" idx="7"/>
          </p:nvPr>
        </p:nvSpPr>
        <p:spPr>
          <a:xfrm>
            <a:off x="1641776" y="1392625"/>
            <a:ext cx="2687700" cy="391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 name="Google Shape;149;p22"/>
          <p:cNvSpPr txBox="1">
            <a:spLocks noGrp="1"/>
          </p:cNvSpPr>
          <p:nvPr>
            <p:ph type="subTitle" idx="8"/>
          </p:nvPr>
        </p:nvSpPr>
        <p:spPr>
          <a:xfrm>
            <a:off x="1633900" y="2512750"/>
            <a:ext cx="2687700" cy="391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22"/>
          <p:cNvSpPr txBox="1">
            <a:spLocks noGrp="1"/>
          </p:cNvSpPr>
          <p:nvPr>
            <p:ph type="subTitle" idx="9"/>
          </p:nvPr>
        </p:nvSpPr>
        <p:spPr>
          <a:xfrm>
            <a:off x="5352026" y="1392625"/>
            <a:ext cx="2687700" cy="391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1" name="Google Shape;151;p22"/>
          <p:cNvSpPr txBox="1">
            <a:spLocks noGrp="1"/>
          </p:cNvSpPr>
          <p:nvPr>
            <p:ph type="subTitle" idx="13"/>
          </p:nvPr>
        </p:nvSpPr>
        <p:spPr>
          <a:xfrm>
            <a:off x="1641776" y="3632875"/>
            <a:ext cx="2687700" cy="391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22"/>
          <p:cNvSpPr txBox="1">
            <a:spLocks noGrp="1"/>
          </p:cNvSpPr>
          <p:nvPr>
            <p:ph type="subTitle" idx="14"/>
          </p:nvPr>
        </p:nvSpPr>
        <p:spPr>
          <a:xfrm>
            <a:off x="5352033" y="2512750"/>
            <a:ext cx="2687700" cy="391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22"/>
          <p:cNvSpPr txBox="1">
            <a:spLocks noGrp="1"/>
          </p:cNvSpPr>
          <p:nvPr>
            <p:ph type="subTitle" idx="15"/>
          </p:nvPr>
        </p:nvSpPr>
        <p:spPr>
          <a:xfrm>
            <a:off x="5352033" y="3632875"/>
            <a:ext cx="2687700" cy="391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0"/>
        <p:cNvGrpSpPr/>
        <p:nvPr/>
      </p:nvGrpSpPr>
      <p:grpSpPr>
        <a:xfrm>
          <a:off x="0" y="0"/>
          <a:ext cx="0" cy="0"/>
          <a:chOff x="0" y="0"/>
          <a:chExt cx="0" cy="0"/>
        </a:xfrm>
      </p:grpSpPr>
      <p:pic>
        <p:nvPicPr>
          <p:cNvPr id="171" name="Google Shape;171;p25"/>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172" name="Google Shape;172;p25"/>
          <p:cNvSpPr/>
          <p:nvPr/>
        </p:nvSpPr>
        <p:spPr>
          <a:xfrm>
            <a:off x="203851" y="276150"/>
            <a:ext cx="8736300" cy="3943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dirty="0"/>
          </a:p>
        </p:txBody>
      </p:sp>
      <p:pic>
        <p:nvPicPr>
          <p:cNvPr id="173" name="Google Shape;173;p25"/>
          <p:cNvPicPr preferRelativeResize="0"/>
          <p:nvPr/>
        </p:nvPicPr>
        <p:blipFill rotWithShape="1">
          <a:blip r:embed="rId3">
            <a:alphaModFix/>
          </a:blip>
          <a:srcRect l="-301" t="89411" r="-251" b="3473"/>
          <a:stretch/>
        </p:blipFill>
        <p:spPr>
          <a:xfrm rot="10800000">
            <a:off x="205076" y="4336976"/>
            <a:ext cx="8710325" cy="530375"/>
          </a:xfrm>
          <a:prstGeom prst="flowChartManualInput">
            <a:avLst/>
          </a:prstGeom>
          <a:noFill/>
          <a:ln w="19050" cap="flat" cmpd="sng">
            <a:solidFill>
              <a:schemeClr val="dk1"/>
            </a:solidFill>
            <a:prstDash val="solid"/>
            <a:round/>
            <a:headEnd type="none" w="sm" len="sm"/>
            <a:tailEnd type="none" w="sm" len="sm"/>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78"/>
        <p:cNvGrpSpPr/>
        <p:nvPr/>
      </p:nvGrpSpPr>
      <p:grpSpPr>
        <a:xfrm>
          <a:off x="0" y="0"/>
          <a:ext cx="0" cy="0"/>
          <a:chOff x="0" y="0"/>
          <a:chExt cx="0" cy="0"/>
        </a:xfrm>
      </p:grpSpPr>
      <p:pic>
        <p:nvPicPr>
          <p:cNvPr id="179" name="Google Shape;179;p27"/>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180" name="Google Shape;180;p27"/>
          <p:cNvSpPr/>
          <p:nvPr/>
        </p:nvSpPr>
        <p:spPr>
          <a:xfrm>
            <a:off x="951725" y="276150"/>
            <a:ext cx="7988400" cy="459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dirty="0"/>
          </a:p>
        </p:txBody>
      </p:sp>
      <p:pic>
        <p:nvPicPr>
          <p:cNvPr id="181" name="Google Shape;181;p27"/>
          <p:cNvPicPr preferRelativeResize="0"/>
          <p:nvPr/>
        </p:nvPicPr>
        <p:blipFill rotWithShape="1">
          <a:blip r:embed="rId3">
            <a:alphaModFix/>
          </a:blip>
          <a:srcRect l="47075" t="90814" r="47" b="857"/>
          <a:stretch/>
        </p:blipFill>
        <p:spPr>
          <a:xfrm rot="5400000">
            <a:off x="-1762412" y="2268088"/>
            <a:ext cx="4580475" cy="620750"/>
          </a:xfrm>
          <a:prstGeom prst="flowChartManualInput">
            <a:avLst/>
          </a:prstGeom>
          <a:noFill/>
          <a:ln w="19050" cap="flat" cmpd="sng">
            <a:solidFill>
              <a:schemeClr val="dk1"/>
            </a:solidFill>
            <a:prstDash val="solid"/>
            <a:round/>
            <a:headEnd type="none" w="sm" len="sm"/>
            <a:tailEnd type="none" w="sm" len="sm"/>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26"/>
        <p:cNvGrpSpPr/>
        <p:nvPr/>
      </p:nvGrpSpPr>
      <p:grpSpPr>
        <a:xfrm>
          <a:off x="0" y="0"/>
          <a:ext cx="0" cy="0"/>
          <a:chOff x="0" y="0"/>
          <a:chExt cx="0" cy="0"/>
        </a:xfrm>
      </p:grpSpPr>
      <p:pic>
        <p:nvPicPr>
          <p:cNvPr id="127" name="Google Shape;127;p21"/>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128" name="Google Shape;128;p21"/>
          <p:cNvSpPr/>
          <p:nvPr/>
        </p:nvSpPr>
        <p:spPr>
          <a:xfrm>
            <a:off x="951725" y="276150"/>
            <a:ext cx="7988400" cy="459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9" name="Google Shape;129;p21"/>
          <p:cNvPicPr preferRelativeResize="0"/>
          <p:nvPr/>
        </p:nvPicPr>
        <p:blipFill rotWithShape="1">
          <a:blip r:embed="rId3">
            <a:alphaModFix/>
          </a:blip>
          <a:srcRect l="47075" t="90814" r="47" b="857"/>
          <a:stretch/>
        </p:blipFill>
        <p:spPr>
          <a:xfrm rot="5400000">
            <a:off x="-1762412" y="2268088"/>
            <a:ext cx="4580475" cy="620750"/>
          </a:xfrm>
          <a:prstGeom prst="flowChartManualInput">
            <a:avLst/>
          </a:prstGeom>
          <a:noFill/>
          <a:ln w="19050" cap="flat" cmpd="sng">
            <a:solidFill>
              <a:schemeClr val="dk1"/>
            </a:solidFill>
            <a:prstDash val="solid"/>
            <a:round/>
            <a:headEnd type="none" w="sm" len="sm"/>
            <a:tailEnd type="none" w="sm" len="sm"/>
          </a:ln>
        </p:spPr>
      </p:pic>
      <p:sp>
        <p:nvSpPr>
          <p:cNvPr id="130" name="Google Shape;130;p21"/>
          <p:cNvSpPr txBox="1">
            <a:spLocks noGrp="1"/>
          </p:cNvSpPr>
          <p:nvPr>
            <p:ph type="subTitle" idx="1"/>
          </p:nvPr>
        </p:nvSpPr>
        <p:spPr>
          <a:xfrm>
            <a:off x="2639977" y="1617475"/>
            <a:ext cx="4767300" cy="621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1"/>
          <p:cNvSpPr txBox="1">
            <a:spLocks noGrp="1"/>
          </p:cNvSpPr>
          <p:nvPr>
            <p:ph type="subTitle" idx="2"/>
          </p:nvPr>
        </p:nvSpPr>
        <p:spPr>
          <a:xfrm>
            <a:off x="2633202" y="2730317"/>
            <a:ext cx="4767300" cy="621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1"/>
          <p:cNvSpPr txBox="1">
            <a:spLocks noGrp="1"/>
          </p:cNvSpPr>
          <p:nvPr>
            <p:ph type="subTitle" idx="3"/>
          </p:nvPr>
        </p:nvSpPr>
        <p:spPr>
          <a:xfrm>
            <a:off x="2633202" y="3843158"/>
            <a:ext cx="4767300" cy="621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1"/>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4" name="Google Shape;134;p21"/>
          <p:cNvSpPr txBox="1">
            <a:spLocks noGrp="1"/>
          </p:cNvSpPr>
          <p:nvPr>
            <p:ph type="subTitle" idx="4"/>
          </p:nvPr>
        </p:nvSpPr>
        <p:spPr>
          <a:xfrm>
            <a:off x="2639977" y="1322035"/>
            <a:ext cx="4767300" cy="44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21"/>
          <p:cNvSpPr txBox="1">
            <a:spLocks noGrp="1"/>
          </p:cNvSpPr>
          <p:nvPr>
            <p:ph type="subTitle" idx="5"/>
          </p:nvPr>
        </p:nvSpPr>
        <p:spPr>
          <a:xfrm>
            <a:off x="2633202" y="3547698"/>
            <a:ext cx="4767300" cy="44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 name="Google Shape;136;p21"/>
          <p:cNvSpPr txBox="1">
            <a:spLocks noGrp="1"/>
          </p:cNvSpPr>
          <p:nvPr>
            <p:ph type="subTitle" idx="6"/>
          </p:nvPr>
        </p:nvSpPr>
        <p:spPr>
          <a:xfrm>
            <a:off x="2633202" y="2434867"/>
            <a:ext cx="4767300" cy="44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255481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16" name="Google Shape;16;p3"/>
          <p:cNvPicPr preferRelativeResize="0"/>
          <p:nvPr/>
        </p:nvPicPr>
        <p:blipFill rotWithShape="1">
          <a:blip r:embed="rId3">
            <a:alphaModFix/>
          </a:blip>
          <a:srcRect l="-462" t="89411" r="-181" b="857"/>
          <a:stretch/>
        </p:blipFill>
        <p:spPr>
          <a:xfrm rot="10800000" flipH="1">
            <a:off x="205075" y="281650"/>
            <a:ext cx="8718450" cy="725400"/>
          </a:xfrm>
          <a:prstGeom prst="flowChartManualInput">
            <a:avLst/>
          </a:prstGeom>
          <a:noFill/>
          <a:ln w="19050" cap="flat" cmpd="sng">
            <a:solidFill>
              <a:schemeClr val="dk1"/>
            </a:solidFill>
            <a:prstDash val="solid"/>
            <a:round/>
            <a:headEnd type="none" w="sm" len="sm"/>
            <a:tailEnd type="none" w="sm" len="sm"/>
          </a:ln>
        </p:spPr>
      </p:pic>
      <p:sp>
        <p:nvSpPr>
          <p:cNvPr id="17" name="Google Shape;17;p3"/>
          <p:cNvSpPr/>
          <p:nvPr/>
        </p:nvSpPr>
        <p:spPr>
          <a:xfrm>
            <a:off x="203851" y="1103050"/>
            <a:ext cx="8733625" cy="3778800"/>
          </a:xfrm>
          <a:custGeom>
            <a:avLst/>
            <a:gdLst/>
            <a:ahLst/>
            <a:cxnLst/>
            <a:rect l="l" t="t" r="r" b="b"/>
            <a:pathLst>
              <a:path w="349345" h="151152" extrusionOk="0">
                <a:moveTo>
                  <a:pt x="316437" y="151152"/>
                </a:moveTo>
                <a:lnTo>
                  <a:pt x="0" y="150569"/>
                </a:lnTo>
                <a:lnTo>
                  <a:pt x="0" y="0"/>
                </a:lnTo>
                <a:lnTo>
                  <a:pt x="349345" y="0"/>
                </a:lnTo>
                <a:lnTo>
                  <a:pt x="349331" y="57041"/>
                </a:lnTo>
              </a:path>
            </a:pathLst>
          </a:custGeom>
          <a:noFill/>
          <a:ln w="19050" cap="flat" cmpd="sng">
            <a:solidFill>
              <a:schemeClr val="dk1"/>
            </a:solidFill>
            <a:prstDash val="solid"/>
            <a:round/>
            <a:headEnd type="none" w="med" len="med"/>
            <a:tailEnd type="none" w="med" len="med"/>
          </a:ln>
        </p:spPr>
      </p:sp>
      <p:sp>
        <p:nvSpPr>
          <p:cNvPr id="18" name="Google Shape;18;p3"/>
          <p:cNvSpPr txBox="1">
            <a:spLocks noGrp="1"/>
          </p:cNvSpPr>
          <p:nvPr>
            <p:ph type="title"/>
          </p:nvPr>
        </p:nvSpPr>
        <p:spPr>
          <a:xfrm>
            <a:off x="2195938" y="2011675"/>
            <a:ext cx="4001400" cy="1095600"/>
          </a:xfrm>
          <a:prstGeom prst="rect">
            <a:avLst/>
          </a:prstGeom>
          <a:ln>
            <a:noFill/>
          </a:ln>
        </p:spPr>
        <p:txBody>
          <a:bodyPr spcFirstLastPara="1" wrap="square" lIns="91425" tIns="91425" rIns="91425" bIns="91425" anchor="ctr" anchorCtr="0">
            <a:noAutofit/>
          </a:bodyPr>
          <a:lstStyle>
            <a:lvl1pPr lvl="0">
              <a:lnSpc>
                <a:spcPct val="80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72128" y="1924675"/>
            <a:ext cx="1268400" cy="1269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2195950" y="3269575"/>
            <a:ext cx="3631800" cy="533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38" name="Google Shape;38;p6"/>
          <p:cNvSpPr/>
          <p:nvPr/>
        </p:nvSpPr>
        <p:spPr>
          <a:xfrm>
            <a:off x="951725" y="276150"/>
            <a:ext cx="7988400" cy="459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dirty="0"/>
          </a:p>
        </p:txBody>
      </p:sp>
      <p:pic>
        <p:nvPicPr>
          <p:cNvPr id="39" name="Google Shape;39;p6"/>
          <p:cNvPicPr preferRelativeResize="0"/>
          <p:nvPr/>
        </p:nvPicPr>
        <p:blipFill rotWithShape="1">
          <a:blip r:embed="rId3">
            <a:alphaModFix/>
          </a:blip>
          <a:srcRect l="47075" t="90814" r="47" b="857"/>
          <a:stretch/>
        </p:blipFill>
        <p:spPr>
          <a:xfrm rot="5400000">
            <a:off x="-1762412" y="2268088"/>
            <a:ext cx="4580475" cy="620750"/>
          </a:xfrm>
          <a:prstGeom prst="flowChartManualInput">
            <a:avLst/>
          </a:prstGeom>
          <a:noFill/>
          <a:ln w="19050" cap="flat" cmpd="sng">
            <a:solidFill>
              <a:schemeClr val="dk1"/>
            </a:solidFill>
            <a:prstDash val="solid"/>
            <a:round/>
            <a:headEnd type="none" w="sm" len="sm"/>
            <a:tailEnd type="none" w="sm" len="sm"/>
          </a:ln>
        </p:spPr>
      </p:pic>
      <p:sp>
        <p:nvSpPr>
          <p:cNvPr id="40" name="Google Shape;40;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pic>
        <p:nvPicPr>
          <p:cNvPr id="42" name="Google Shape;42;p7"/>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43" name="Google Shape;43;p7"/>
          <p:cNvSpPr/>
          <p:nvPr/>
        </p:nvSpPr>
        <p:spPr>
          <a:xfrm>
            <a:off x="951725" y="276150"/>
            <a:ext cx="7988400" cy="459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dirty="0"/>
          </a:p>
        </p:txBody>
      </p:sp>
      <p:pic>
        <p:nvPicPr>
          <p:cNvPr id="44" name="Google Shape;44;p7"/>
          <p:cNvPicPr preferRelativeResize="0"/>
          <p:nvPr/>
        </p:nvPicPr>
        <p:blipFill rotWithShape="1">
          <a:blip r:embed="rId3">
            <a:alphaModFix/>
          </a:blip>
          <a:srcRect l="47075" t="90814" r="47" b="857"/>
          <a:stretch/>
        </p:blipFill>
        <p:spPr>
          <a:xfrm rot="5400000">
            <a:off x="-1762412" y="2268088"/>
            <a:ext cx="4580475" cy="620750"/>
          </a:xfrm>
          <a:prstGeom prst="flowChartManualInput">
            <a:avLst/>
          </a:prstGeom>
          <a:noFill/>
          <a:ln w="19050" cap="flat" cmpd="sng">
            <a:solidFill>
              <a:schemeClr val="dk1"/>
            </a:solidFill>
            <a:prstDash val="solid"/>
            <a:round/>
            <a:headEnd type="none" w="sm" len="sm"/>
            <a:tailEnd type="none" w="sm" len="sm"/>
          </a:ln>
        </p:spPr>
      </p:pic>
      <p:sp>
        <p:nvSpPr>
          <p:cNvPr id="45" name="Google Shape;45;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7"/>
          <p:cNvSpPr txBox="1">
            <a:spLocks noGrp="1"/>
          </p:cNvSpPr>
          <p:nvPr>
            <p:ph type="body" idx="1"/>
          </p:nvPr>
        </p:nvSpPr>
        <p:spPr>
          <a:xfrm>
            <a:off x="1177225" y="1374425"/>
            <a:ext cx="2988000" cy="29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7" name="Google Shape;47;p7"/>
          <p:cNvSpPr>
            <a:spLocks noGrp="1"/>
          </p:cNvSpPr>
          <p:nvPr>
            <p:ph type="pic" idx="2"/>
          </p:nvPr>
        </p:nvSpPr>
        <p:spPr>
          <a:xfrm>
            <a:off x="4981625" y="1374425"/>
            <a:ext cx="3232800" cy="29130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pic>
        <p:nvPicPr>
          <p:cNvPr id="54" name="Google Shape;54;p9"/>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55" name="Google Shape;55;p9"/>
          <p:cNvSpPr/>
          <p:nvPr/>
        </p:nvSpPr>
        <p:spPr>
          <a:xfrm>
            <a:off x="203851" y="276150"/>
            <a:ext cx="8736300" cy="3947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dirty="0"/>
          </a:p>
        </p:txBody>
      </p:sp>
      <p:pic>
        <p:nvPicPr>
          <p:cNvPr id="56" name="Google Shape;56;p9"/>
          <p:cNvPicPr preferRelativeResize="0"/>
          <p:nvPr/>
        </p:nvPicPr>
        <p:blipFill rotWithShape="1">
          <a:blip r:embed="rId3">
            <a:alphaModFix/>
          </a:blip>
          <a:srcRect l="-301" t="89411" r="-251" b="3473"/>
          <a:stretch/>
        </p:blipFill>
        <p:spPr>
          <a:xfrm rot="10800000">
            <a:off x="205076" y="4336976"/>
            <a:ext cx="8710325" cy="530375"/>
          </a:xfrm>
          <a:prstGeom prst="flowChartManualInput">
            <a:avLst/>
          </a:prstGeom>
          <a:noFill/>
          <a:ln w="19050" cap="flat" cmpd="sng">
            <a:solidFill>
              <a:schemeClr val="dk1"/>
            </a:solidFill>
            <a:prstDash val="solid"/>
            <a:round/>
            <a:headEnd type="none" w="sm" len="sm"/>
            <a:tailEnd type="none" w="sm" len="sm"/>
          </a:ln>
        </p:spPr>
      </p:pic>
      <p:sp>
        <p:nvSpPr>
          <p:cNvPr id="57" name="Google Shape;57;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9"/>
          <p:cNvSpPr txBox="1">
            <a:spLocks noGrp="1"/>
          </p:cNvSpPr>
          <p:nvPr>
            <p:ph type="subTitle" idx="1"/>
          </p:nvPr>
        </p:nvSpPr>
        <p:spPr>
          <a:xfrm>
            <a:off x="713225" y="1148250"/>
            <a:ext cx="3862200" cy="2820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9"/>
          <p:cNvSpPr txBox="1">
            <a:spLocks noGrp="1"/>
          </p:cNvSpPr>
          <p:nvPr>
            <p:ph type="subTitle" idx="2"/>
          </p:nvPr>
        </p:nvSpPr>
        <p:spPr>
          <a:xfrm>
            <a:off x="4575425" y="1148250"/>
            <a:ext cx="3862200" cy="2820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pic>
        <p:nvPicPr>
          <p:cNvPr id="64" name="Google Shape;64;p11"/>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65" name="Google Shape;65;p11"/>
          <p:cNvSpPr txBox="1">
            <a:spLocks noGrp="1"/>
          </p:cNvSpPr>
          <p:nvPr>
            <p:ph type="title" hasCustomPrompt="1"/>
          </p:nvPr>
        </p:nvSpPr>
        <p:spPr>
          <a:xfrm>
            <a:off x="2618450" y="2088423"/>
            <a:ext cx="5492400" cy="7995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 name="Google Shape;66;p11"/>
          <p:cNvSpPr txBox="1">
            <a:spLocks noGrp="1"/>
          </p:cNvSpPr>
          <p:nvPr>
            <p:ph type="subTitle" idx="1"/>
          </p:nvPr>
        </p:nvSpPr>
        <p:spPr>
          <a:xfrm>
            <a:off x="2618450" y="3028023"/>
            <a:ext cx="5492400" cy="3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7" name="Google Shape;67;p11"/>
          <p:cNvPicPr preferRelativeResize="0"/>
          <p:nvPr/>
        </p:nvPicPr>
        <p:blipFill rotWithShape="1">
          <a:blip r:embed="rId3">
            <a:alphaModFix/>
          </a:blip>
          <a:srcRect l="-462" t="89411" r="-181" b="857"/>
          <a:stretch/>
        </p:blipFill>
        <p:spPr>
          <a:xfrm rot="10800000" flipH="1">
            <a:off x="205075" y="281650"/>
            <a:ext cx="8718450" cy="725400"/>
          </a:xfrm>
          <a:prstGeom prst="flowChartManualInput">
            <a:avLst/>
          </a:prstGeom>
          <a:noFill/>
          <a:ln w="19050" cap="flat" cmpd="sng">
            <a:solidFill>
              <a:schemeClr val="dk1"/>
            </a:solidFill>
            <a:prstDash val="solid"/>
            <a:round/>
            <a:headEnd type="none" w="sm" len="sm"/>
            <a:tailEnd type="none" w="sm" len="sm"/>
          </a:ln>
        </p:spPr>
      </p:pic>
      <p:sp>
        <p:nvSpPr>
          <p:cNvPr id="68" name="Google Shape;68;p11"/>
          <p:cNvSpPr/>
          <p:nvPr/>
        </p:nvSpPr>
        <p:spPr>
          <a:xfrm>
            <a:off x="203851" y="1103051"/>
            <a:ext cx="8733625" cy="3775600"/>
          </a:xfrm>
          <a:custGeom>
            <a:avLst/>
            <a:gdLst/>
            <a:ahLst/>
            <a:cxnLst/>
            <a:rect l="l" t="t" r="r" b="b"/>
            <a:pathLst>
              <a:path w="349345" h="151024" extrusionOk="0">
                <a:moveTo>
                  <a:pt x="41698" y="151024"/>
                </a:moveTo>
                <a:lnTo>
                  <a:pt x="349345" y="150569"/>
                </a:lnTo>
                <a:lnTo>
                  <a:pt x="349345" y="0"/>
                </a:lnTo>
                <a:lnTo>
                  <a:pt x="0" y="0"/>
                </a:lnTo>
                <a:lnTo>
                  <a:pt x="258" y="26938"/>
                </a:lnTo>
              </a:path>
            </a:pathLst>
          </a:custGeom>
          <a:noFill/>
          <a:ln w="19050" cap="flat" cmpd="sng">
            <a:solidFill>
              <a:schemeClr val="dk1"/>
            </a:solidFill>
            <a:prstDash val="solid"/>
            <a:round/>
            <a:headEnd type="none" w="med" len="med"/>
            <a:tailEnd type="none" w="med" len="med"/>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70"/>
        <p:cNvGrpSpPr/>
        <p:nvPr/>
      </p:nvGrpSpPr>
      <p:grpSpPr>
        <a:xfrm>
          <a:off x="0" y="0"/>
          <a:ext cx="0" cy="0"/>
          <a:chOff x="0" y="0"/>
          <a:chExt cx="0" cy="0"/>
        </a:xfrm>
      </p:grpSpPr>
      <p:pic>
        <p:nvPicPr>
          <p:cNvPr id="71" name="Google Shape;71;p13"/>
          <p:cNvPicPr preferRelativeResize="0"/>
          <p:nvPr/>
        </p:nvPicPr>
        <p:blipFill>
          <a:blip r:embed="rId2">
            <a:alphaModFix amt="60000"/>
          </a:blip>
          <a:stretch>
            <a:fillRect/>
          </a:stretch>
        </p:blipFill>
        <p:spPr>
          <a:xfrm>
            <a:off x="0" y="0"/>
            <a:ext cx="9144000" cy="5143500"/>
          </a:xfrm>
          <a:prstGeom prst="rect">
            <a:avLst/>
          </a:prstGeom>
          <a:noFill/>
          <a:ln>
            <a:noFill/>
          </a:ln>
        </p:spPr>
      </p:pic>
      <p:pic>
        <p:nvPicPr>
          <p:cNvPr id="72" name="Google Shape;72;p13"/>
          <p:cNvPicPr preferRelativeResize="0"/>
          <p:nvPr/>
        </p:nvPicPr>
        <p:blipFill rotWithShape="1">
          <a:blip r:embed="rId3">
            <a:alphaModFix/>
          </a:blip>
          <a:srcRect l="47075" t="90814" r="47" b="857"/>
          <a:stretch/>
        </p:blipFill>
        <p:spPr>
          <a:xfrm rot="-5400000" flipH="1">
            <a:off x="6314789" y="2268088"/>
            <a:ext cx="4580475" cy="620750"/>
          </a:xfrm>
          <a:prstGeom prst="flowChartManualInput">
            <a:avLst/>
          </a:prstGeom>
          <a:noFill/>
          <a:ln w="19050" cap="flat" cmpd="sng">
            <a:solidFill>
              <a:schemeClr val="dk1"/>
            </a:solidFill>
            <a:prstDash val="solid"/>
            <a:round/>
            <a:headEnd type="none" w="sm" len="sm"/>
            <a:tailEnd type="none" w="sm" len="sm"/>
          </a:ln>
        </p:spPr>
      </p:pic>
      <p:sp>
        <p:nvSpPr>
          <p:cNvPr id="73" name="Google Shape;73;p13"/>
          <p:cNvSpPr/>
          <p:nvPr/>
        </p:nvSpPr>
        <p:spPr>
          <a:xfrm>
            <a:off x="203851" y="276150"/>
            <a:ext cx="7980300" cy="459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dirty="0"/>
          </a:p>
        </p:txBody>
      </p:sp>
      <p:sp>
        <p:nvSpPr>
          <p:cNvPr id="74" name="Google Shape;74;p13"/>
          <p:cNvSpPr txBox="1">
            <a:spLocks noGrp="1"/>
          </p:cNvSpPr>
          <p:nvPr>
            <p:ph type="subTitle" idx="1"/>
          </p:nvPr>
        </p:nvSpPr>
        <p:spPr>
          <a:xfrm>
            <a:off x="1716620" y="1545402"/>
            <a:ext cx="5233500" cy="3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2"/>
          </p:nvPr>
        </p:nvSpPr>
        <p:spPr>
          <a:xfrm>
            <a:off x="1716620" y="2414627"/>
            <a:ext cx="5233500" cy="3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3"/>
          </p:nvPr>
        </p:nvSpPr>
        <p:spPr>
          <a:xfrm>
            <a:off x="1716620" y="3283852"/>
            <a:ext cx="5233500" cy="3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subTitle" idx="4"/>
          </p:nvPr>
        </p:nvSpPr>
        <p:spPr>
          <a:xfrm>
            <a:off x="1716620" y="4153077"/>
            <a:ext cx="5233500" cy="3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hasCustomPrompt="1"/>
          </p:nvPr>
        </p:nvSpPr>
        <p:spPr>
          <a:xfrm>
            <a:off x="807251" y="1196916"/>
            <a:ext cx="73350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5" hasCustomPrompt="1"/>
          </p:nvPr>
        </p:nvSpPr>
        <p:spPr>
          <a:xfrm>
            <a:off x="807250" y="2936683"/>
            <a:ext cx="7314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6" hasCustomPrompt="1"/>
          </p:nvPr>
        </p:nvSpPr>
        <p:spPr>
          <a:xfrm>
            <a:off x="807250" y="2067849"/>
            <a:ext cx="7314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7" hasCustomPrompt="1"/>
          </p:nvPr>
        </p:nvSpPr>
        <p:spPr>
          <a:xfrm>
            <a:off x="807250" y="3805517"/>
            <a:ext cx="731400" cy="731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8"/>
          </p:nvPr>
        </p:nvSpPr>
        <p:spPr>
          <a:xfrm>
            <a:off x="1716620" y="1254575"/>
            <a:ext cx="5233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subTitle" idx="9"/>
          </p:nvPr>
        </p:nvSpPr>
        <p:spPr>
          <a:xfrm>
            <a:off x="1716620" y="2993110"/>
            <a:ext cx="5233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 name="Google Shape;84;p13"/>
          <p:cNvSpPr txBox="1">
            <a:spLocks noGrp="1"/>
          </p:cNvSpPr>
          <p:nvPr>
            <p:ph type="subTitle" idx="13"/>
          </p:nvPr>
        </p:nvSpPr>
        <p:spPr>
          <a:xfrm>
            <a:off x="1716620" y="2123843"/>
            <a:ext cx="5233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13"/>
          <p:cNvSpPr txBox="1">
            <a:spLocks noGrp="1"/>
          </p:cNvSpPr>
          <p:nvPr>
            <p:ph type="subTitle" idx="14"/>
          </p:nvPr>
        </p:nvSpPr>
        <p:spPr>
          <a:xfrm>
            <a:off x="1716620" y="3862378"/>
            <a:ext cx="5233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Limelight"/>
                <a:ea typeface="Limelight"/>
                <a:cs typeface="Limelight"/>
                <a:sym typeface="Limeligh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title" idx="15"/>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92"/>
        <p:cNvGrpSpPr/>
        <p:nvPr/>
      </p:nvGrpSpPr>
      <p:grpSpPr>
        <a:xfrm>
          <a:off x="0" y="0"/>
          <a:ext cx="0" cy="0"/>
          <a:chOff x="0" y="0"/>
          <a:chExt cx="0" cy="0"/>
        </a:xfrm>
      </p:grpSpPr>
      <p:pic>
        <p:nvPicPr>
          <p:cNvPr id="93" name="Google Shape;93;p15"/>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94" name="Google Shape;94;p15"/>
          <p:cNvSpPr/>
          <p:nvPr/>
        </p:nvSpPr>
        <p:spPr>
          <a:xfrm>
            <a:off x="203851" y="276150"/>
            <a:ext cx="8736300" cy="3943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dirty="0"/>
          </a:p>
        </p:txBody>
      </p:sp>
      <p:pic>
        <p:nvPicPr>
          <p:cNvPr id="95" name="Google Shape;95;p15"/>
          <p:cNvPicPr preferRelativeResize="0"/>
          <p:nvPr/>
        </p:nvPicPr>
        <p:blipFill rotWithShape="1">
          <a:blip r:embed="rId3">
            <a:alphaModFix/>
          </a:blip>
          <a:srcRect l="-301" t="89411" r="-251" b="3473"/>
          <a:stretch/>
        </p:blipFill>
        <p:spPr>
          <a:xfrm rot="10800000">
            <a:off x="205076" y="4336976"/>
            <a:ext cx="8710325" cy="530375"/>
          </a:xfrm>
          <a:prstGeom prst="flowChartManualInput">
            <a:avLst/>
          </a:prstGeom>
          <a:noFill/>
          <a:ln w="19050" cap="flat" cmpd="sng">
            <a:solidFill>
              <a:schemeClr val="dk1"/>
            </a:solidFill>
            <a:prstDash val="solid"/>
            <a:round/>
            <a:headEnd type="none" w="sm" len="sm"/>
            <a:tailEnd type="none" w="sm" len="sm"/>
          </a:ln>
        </p:spPr>
      </p:pic>
      <p:sp>
        <p:nvSpPr>
          <p:cNvPr id="96" name="Google Shape;96;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imelight"/>
              <a:buNone/>
              <a:defRPr sz="3000" b="1">
                <a:solidFill>
                  <a:schemeClr val="dk1"/>
                </a:solidFill>
                <a:latin typeface="Limelight"/>
                <a:ea typeface="Limelight"/>
                <a:cs typeface="Limelight"/>
                <a:sym typeface="Limelight"/>
              </a:defRPr>
            </a:lvl1pPr>
            <a:lvl2pPr lvl="1" rtl="0">
              <a:spcBef>
                <a:spcPts val="0"/>
              </a:spcBef>
              <a:spcAft>
                <a:spcPts val="0"/>
              </a:spcAft>
              <a:buClr>
                <a:schemeClr val="dk1"/>
              </a:buClr>
              <a:buSzPts val="3000"/>
              <a:buFont typeface="Limelight"/>
              <a:buNone/>
              <a:defRPr sz="3000" b="1">
                <a:solidFill>
                  <a:schemeClr val="dk1"/>
                </a:solidFill>
                <a:latin typeface="Limelight"/>
                <a:ea typeface="Limelight"/>
                <a:cs typeface="Limelight"/>
                <a:sym typeface="Limelight"/>
              </a:defRPr>
            </a:lvl2pPr>
            <a:lvl3pPr lvl="2" rtl="0">
              <a:spcBef>
                <a:spcPts val="0"/>
              </a:spcBef>
              <a:spcAft>
                <a:spcPts val="0"/>
              </a:spcAft>
              <a:buClr>
                <a:schemeClr val="dk1"/>
              </a:buClr>
              <a:buSzPts val="3000"/>
              <a:buFont typeface="Limelight"/>
              <a:buNone/>
              <a:defRPr sz="3000" b="1">
                <a:solidFill>
                  <a:schemeClr val="dk1"/>
                </a:solidFill>
                <a:latin typeface="Limelight"/>
                <a:ea typeface="Limelight"/>
                <a:cs typeface="Limelight"/>
                <a:sym typeface="Limelight"/>
              </a:defRPr>
            </a:lvl3pPr>
            <a:lvl4pPr lvl="3" rtl="0">
              <a:spcBef>
                <a:spcPts val="0"/>
              </a:spcBef>
              <a:spcAft>
                <a:spcPts val="0"/>
              </a:spcAft>
              <a:buClr>
                <a:schemeClr val="dk1"/>
              </a:buClr>
              <a:buSzPts val="3000"/>
              <a:buFont typeface="Limelight"/>
              <a:buNone/>
              <a:defRPr sz="3000" b="1">
                <a:solidFill>
                  <a:schemeClr val="dk1"/>
                </a:solidFill>
                <a:latin typeface="Limelight"/>
                <a:ea typeface="Limelight"/>
                <a:cs typeface="Limelight"/>
                <a:sym typeface="Limelight"/>
              </a:defRPr>
            </a:lvl4pPr>
            <a:lvl5pPr lvl="4" rtl="0">
              <a:spcBef>
                <a:spcPts val="0"/>
              </a:spcBef>
              <a:spcAft>
                <a:spcPts val="0"/>
              </a:spcAft>
              <a:buClr>
                <a:schemeClr val="dk1"/>
              </a:buClr>
              <a:buSzPts val="3000"/>
              <a:buFont typeface="Limelight"/>
              <a:buNone/>
              <a:defRPr sz="3000" b="1">
                <a:solidFill>
                  <a:schemeClr val="dk1"/>
                </a:solidFill>
                <a:latin typeface="Limelight"/>
                <a:ea typeface="Limelight"/>
                <a:cs typeface="Limelight"/>
                <a:sym typeface="Limelight"/>
              </a:defRPr>
            </a:lvl5pPr>
            <a:lvl6pPr lvl="5" rtl="0">
              <a:spcBef>
                <a:spcPts val="0"/>
              </a:spcBef>
              <a:spcAft>
                <a:spcPts val="0"/>
              </a:spcAft>
              <a:buClr>
                <a:schemeClr val="dk1"/>
              </a:buClr>
              <a:buSzPts val="3000"/>
              <a:buFont typeface="Limelight"/>
              <a:buNone/>
              <a:defRPr sz="3000" b="1">
                <a:solidFill>
                  <a:schemeClr val="dk1"/>
                </a:solidFill>
                <a:latin typeface="Limelight"/>
                <a:ea typeface="Limelight"/>
                <a:cs typeface="Limelight"/>
                <a:sym typeface="Limelight"/>
              </a:defRPr>
            </a:lvl6pPr>
            <a:lvl7pPr lvl="6" rtl="0">
              <a:spcBef>
                <a:spcPts val="0"/>
              </a:spcBef>
              <a:spcAft>
                <a:spcPts val="0"/>
              </a:spcAft>
              <a:buClr>
                <a:schemeClr val="dk1"/>
              </a:buClr>
              <a:buSzPts val="3000"/>
              <a:buFont typeface="Limelight"/>
              <a:buNone/>
              <a:defRPr sz="3000" b="1">
                <a:solidFill>
                  <a:schemeClr val="dk1"/>
                </a:solidFill>
                <a:latin typeface="Limelight"/>
                <a:ea typeface="Limelight"/>
                <a:cs typeface="Limelight"/>
                <a:sym typeface="Limelight"/>
              </a:defRPr>
            </a:lvl7pPr>
            <a:lvl8pPr lvl="7" rtl="0">
              <a:spcBef>
                <a:spcPts val="0"/>
              </a:spcBef>
              <a:spcAft>
                <a:spcPts val="0"/>
              </a:spcAft>
              <a:buClr>
                <a:schemeClr val="dk1"/>
              </a:buClr>
              <a:buSzPts val="3000"/>
              <a:buFont typeface="Limelight"/>
              <a:buNone/>
              <a:defRPr sz="3000" b="1">
                <a:solidFill>
                  <a:schemeClr val="dk1"/>
                </a:solidFill>
                <a:latin typeface="Limelight"/>
                <a:ea typeface="Limelight"/>
                <a:cs typeface="Limelight"/>
                <a:sym typeface="Limelight"/>
              </a:defRPr>
            </a:lvl8pPr>
            <a:lvl9pPr lvl="8" rtl="0">
              <a:spcBef>
                <a:spcPts val="0"/>
              </a:spcBef>
              <a:spcAft>
                <a:spcPts val="0"/>
              </a:spcAft>
              <a:buClr>
                <a:schemeClr val="dk1"/>
              </a:buClr>
              <a:buSzPts val="3000"/>
              <a:buFont typeface="Limelight"/>
              <a:buNone/>
              <a:defRPr sz="3000" b="1">
                <a:solidFill>
                  <a:schemeClr val="dk1"/>
                </a:solidFill>
                <a:latin typeface="Limelight"/>
                <a:ea typeface="Limelight"/>
                <a:cs typeface="Limelight"/>
                <a:sym typeface="Limeligh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ourier Prime"/>
              <a:buChar char="●"/>
              <a:defRPr>
                <a:solidFill>
                  <a:schemeClr val="dk1"/>
                </a:solidFill>
                <a:latin typeface="Courier Prime"/>
                <a:ea typeface="Courier Prime"/>
                <a:cs typeface="Courier Prime"/>
                <a:sym typeface="Courier Prime"/>
              </a:defRPr>
            </a:lvl1pPr>
            <a:lvl2pPr marL="914400" lvl="1" indent="-317500">
              <a:lnSpc>
                <a:spcPct val="100000"/>
              </a:lnSpc>
              <a:spcBef>
                <a:spcPts val="0"/>
              </a:spcBef>
              <a:spcAft>
                <a:spcPts val="0"/>
              </a:spcAft>
              <a:buClr>
                <a:schemeClr val="dk1"/>
              </a:buClr>
              <a:buSzPts val="1400"/>
              <a:buFont typeface="Courier Prime"/>
              <a:buChar char="○"/>
              <a:defRPr>
                <a:solidFill>
                  <a:schemeClr val="dk1"/>
                </a:solidFill>
                <a:latin typeface="Courier Prime"/>
                <a:ea typeface="Courier Prime"/>
                <a:cs typeface="Courier Prime"/>
                <a:sym typeface="Courier Prime"/>
              </a:defRPr>
            </a:lvl2pPr>
            <a:lvl3pPr marL="1371600" lvl="2" indent="-317500">
              <a:lnSpc>
                <a:spcPct val="100000"/>
              </a:lnSpc>
              <a:spcBef>
                <a:spcPts val="0"/>
              </a:spcBef>
              <a:spcAft>
                <a:spcPts val="0"/>
              </a:spcAft>
              <a:buClr>
                <a:schemeClr val="dk1"/>
              </a:buClr>
              <a:buSzPts val="1400"/>
              <a:buFont typeface="Courier Prime"/>
              <a:buChar char="■"/>
              <a:defRPr>
                <a:solidFill>
                  <a:schemeClr val="dk1"/>
                </a:solidFill>
                <a:latin typeface="Courier Prime"/>
                <a:ea typeface="Courier Prime"/>
                <a:cs typeface="Courier Prime"/>
                <a:sym typeface="Courier Prime"/>
              </a:defRPr>
            </a:lvl3pPr>
            <a:lvl4pPr marL="1828800" lvl="3" indent="-317500">
              <a:lnSpc>
                <a:spcPct val="100000"/>
              </a:lnSpc>
              <a:spcBef>
                <a:spcPts val="0"/>
              </a:spcBef>
              <a:spcAft>
                <a:spcPts val="0"/>
              </a:spcAft>
              <a:buClr>
                <a:schemeClr val="dk1"/>
              </a:buClr>
              <a:buSzPts val="1400"/>
              <a:buFont typeface="Courier Prime"/>
              <a:buChar char="●"/>
              <a:defRPr>
                <a:solidFill>
                  <a:schemeClr val="dk1"/>
                </a:solidFill>
                <a:latin typeface="Courier Prime"/>
                <a:ea typeface="Courier Prime"/>
                <a:cs typeface="Courier Prime"/>
                <a:sym typeface="Courier Prime"/>
              </a:defRPr>
            </a:lvl4pPr>
            <a:lvl5pPr marL="2286000" lvl="4" indent="-317500">
              <a:lnSpc>
                <a:spcPct val="100000"/>
              </a:lnSpc>
              <a:spcBef>
                <a:spcPts val="0"/>
              </a:spcBef>
              <a:spcAft>
                <a:spcPts val="0"/>
              </a:spcAft>
              <a:buClr>
                <a:schemeClr val="dk1"/>
              </a:buClr>
              <a:buSzPts val="1400"/>
              <a:buFont typeface="Courier Prime"/>
              <a:buChar char="○"/>
              <a:defRPr>
                <a:solidFill>
                  <a:schemeClr val="dk1"/>
                </a:solidFill>
                <a:latin typeface="Courier Prime"/>
                <a:ea typeface="Courier Prime"/>
                <a:cs typeface="Courier Prime"/>
                <a:sym typeface="Courier Prime"/>
              </a:defRPr>
            </a:lvl5pPr>
            <a:lvl6pPr marL="2743200" lvl="5" indent="-317500">
              <a:lnSpc>
                <a:spcPct val="100000"/>
              </a:lnSpc>
              <a:spcBef>
                <a:spcPts val="0"/>
              </a:spcBef>
              <a:spcAft>
                <a:spcPts val="0"/>
              </a:spcAft>
              <a:buClr>
                <a:schemeClr val="dk1"/>
              </a:buClr>
              <a:buSzPts val="1400"/>
              <a:buFont typeface="Courier Prime"/>
              <a:buChar char="■"/>
              <a:defRPr>
                <a:solidFill>
                  <a:schemeClr val="dk1"/>
                </a:solidFill>
                <a:latin typeface="Courier Prime"/>
                <a:ea typeface="Courier Prime"/>
                <a:cs typeface="Courier Prime"/>
                <a:sym typeface="Courier Prime"/>
              </a:defRPr>
            </a:lvl6pPr>
            <a:lvl7pPr marL="3200400" lvl="6" indent="-317500">
              <a:lnSpc>
                <a:spcPct val="100000"/>
              </a:lnSpc>
              <a:spcBef>
                <a:spcPts val="0"/>
              </a:spcBef>
              <a:spcAft>
                <a:spcPts val="0"/>
              </a:spcAft>
              <a:buClr>
                <a:schemeClr val="dk1"/>
              </a:buClr>
              <a:buSzPts val="1400"/>
              <a:buFont typeface="Courier Prime"/>
              <a:buChar char="●"/>
              <a:defRPr>
                <a:solidFill>
                  <a:schemeClr val="dk1"/>
                </a:solidFill>
                <a:latin typeface="Courier Prime"/>
                <a:ea typeface="Courier Prime"/>
                <a:cs typeface="Courier Prime"/>
                <a:sym typeface="Courier Prime"/>
              </a:defRPr>
            </a:lvl7pPr>
            <a:lvl8pPr marL="3657600" lvl="7" indent="-317500">
              <a:lnSpc>
                <a:spcPct val="100000"/>
              </a:lnSpc>
              <a:spcBef>
                <a:spcPts val="0"/>
              </a:spcBef>
              <a:spcAft>
                <a:spcPts val="0"/>
              </a:spcAft>
              <a:buClr>
                <a:schemeClr val="dk1"/>
              </a:buClr>
              <a:buSzPts val="1400"/>
              <a:buFont typeface="Courier Prime"/>
              <a:buChar char="○"/>
              <a:defRPr>
                <a:solidFill>
                  <a:schemeClr val="dk1"/>
                </a:solidFill>
                <a:latin typeface="Courier Prime"/>
                <a:ea typeface="Courier Prime"/>
                <a:cs typeface="Courier Prime"/>
                <a:sym typeface="Courier Prime"/>
              </a:defRPr>
            </a:lvl8pPr>
            <a:lvl9pPr marL="4114800" lvl="8" indent="-317500">
              <a:lnSpc>
                <a:spcPct val="100000"/>
              </a:lnSpc>
              <a:spcBef>
                <a:spcPts val="0"/>
              </a:spcBef>
              <a:spcAft>
                <a:spcPts val="0"/>
              </a:spcAft>
              <a:buClr>
                <a:schemeClr val="dk1"/>
              </a:buClr>
              <a:buSzPts val="1400"/>
              <a:buFont typeface="Courier Prime"/>
              <a:buChar char="■"/>
              <a:defRPr>
                <a:solidFill>
                  <a:schemeClr val="dk1"/>
                </a:solidFill>
                <a:latin typeface="Courier Prime"/>
                <a:ea typeface="Courier Prime"/>
                <a:cs typeface="Courier Prime"/>
                <a:sym typeface="Courier Prim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7" r:id="rId6"/>
    <p:sldLayoutId id="2147483658" r:id="rId7"/>
    <p:sldLayoutId id="2147483659" r:id="rId8"/>
    <p:sldLayoutId id="2147483661" r:id="rId9"/>
    <p:sldLayoutId id="2147483662" r:id="rId10"/>
    <p:sldLayoutId id="2147483663" r:id="rId11"/>
    <p:sldLayoutId id="2147483668" r:id="rId12"/>
    <p:sldLayoutId id="2147483671" r:id="rId13"/>
    <p:sldLayoutId id="2147483673"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hyperlink" Target="http://bit.ly/2TyoMsr" TargetMode="External"/><Relationship Id="rId3" Type="http://schemas.openxmlformats.org/officeDocument/2006/relationships/image" Target="../media/image22.png"/><Relationship Id="rId7" Type="http://schemas.openxmlformats.org/officeDocument/2006/relationships/hyperlink" Target="https://bit.ly/3A1uf1Q" TargetMode="External"/><Relationship Id="rId12"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hyperlink" Target="https://public.tableau.com/views/RockbusterVideos/RockbusterStealthVisualisations?:language=en-GB&amp;:display_count=n&amp;:origin=viz_share_link" TargetMode="External"/><Relationship Id="rId4" Type="http://schemas.openxmlformats.org/officeDocument/2006/relationships/image" Target="../media/image23.png"/><Relationship Id="rId9" Type="http://schemas.openxmlformats.org/officeDocument/2006/relationships/hyperlink" Target="http://bit.ly/2TtBDf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ctrTitle"/>
          </p:nvPr>
        </p:nvSpPr>
        <p:spPr>
          <a:xfrm>
            <a:off x="637026" y="1470125"/>
            <a:ext cx="5600400" cy="2180400"/>
          </a:xfrm>
          <a:prstGeom prst="rect">
            <a:avLst/>
          </a:prstGeom>
        </p:spPr>
        <p:txBody>
          <a:bodyPr spcFirstLastPara="1" wrap="square" lIns="91425" tIns="91425" rIns="91425" bIns="91425" anchor="b" anchorCtr="0">
            <a:noAutofit/>
          </a:bodyPr>
          <a:lstStyle/>
          <a:p>
            <a:r>
              <a:rPr lang="en" sz="6000" dirty="0">
                <a:ln>
                  <a:solidFill>
                    <a:srgbClr val="191919"/>
                  </a:solidFill>
                </a:ln>
                <a:solidFill>
                  <a:srgbClr val="F59BA3"/>
                </a:solidFill>
              </a:rPr>
              <a:t>ROCKBUSTER</a:t>
            </a:r>
            <a:br>
              <a:rPr lang="en" sz="7300" dirty="0"/>
            </a:br>
            <a:r>
              <a:rPr lang="en" sz="9800" dirty="0"/>
              <a:t>STEALTH</a:t>
            </a:r>
            <a:endParaRPr sz="9800" dirty="0"/>
          </a:p>
        </p:txBody>
      </p:sp>
      <p:sp>
        <p:nvSpPr>
          <p:cNvPr id="193" name="Google Shape;193;p31"/>
          <p:cNvSpPr txBox="1">
            <a:spLocks noGrp="1"/>
          </p:cNvSpPr>
          <p:nvPr>
            <p:ph type="subTitle" idx="1"/>
          </p:nvPr>
        </p:nvSpPr>
        <p:spPr>
          <a:xfrm>
            <a:off x="952725" y="3579223"/>
            <a:ext cx="4968900" cy="411480"/>
          </a:xfrm>
          <a:prstGeom prst="rect">
            <a:avLst/>
          </a:prstGeom>
        </p:spPr>
        <p:txBody>
          <a:bodyPr spcFirstLastPara="1" wrap="square" lIns="91425" tIns="91425" rIns="91425" bIns="91425" anchor="ctr" anchorCtr="0">
            <a:noAutofit/>
          </a:bodyPr>
          <a:lstStyle/>
          <a:p>
            <a:pPr marL="0" indent="0"/>
            <a:r>
              <a:rPr lang="en" sz="1700" dirty="0"/>
              <a:t>Data Analysis for Film Rental Market</a:t>
            </a:r>
          </a:p>
        </p:txBody>
      </p:sp>
      <p:pic>
        <p:nvPicPr>
          <p:cNvPr id="194" name="Google Shape;194;p31"/>
          <p:cNvPicPr preferRelativeResize="0"/>
          <p:nvPr/>
        </p:nvPicPr>
        <p:blipFill>
          <a:blip r:embed="rId3">
            <a:alphaModFix/>
          </a:blip>
          <a:stretch>
            <a:fillRect/>
          </a:stretch>
        </p:blipFill>
        <p:spPr>
          <a:xfrm>
            <a:off x="6542482" y="2031210"/>
            <a:ext cx="2770876" cy="2863910"/>
          </a:xfrm>
          <a:prstGeom prst="rect">
            <a:avLst/>
          </a:prstGeom>
          <a:noFill/>
          <a:ln>
            <a:noFill/>
          </a:ln>
        </p:spPr>
      </p:pic>
      <p:sp>
        <p:nvSpPr>
          <p:cNvPr id="2" name="Google Shape;193;p31">
            <a:extLst>
              <a:ext uri="{FF2B5EF4-FFF2-40B4-BE49-F238E27FC236}">
                <a16:creationId xmlns:a16="http://schemas.microsoft.com/office/drawing/2014/main" id="{31CBF92B-6E40-9453-ACA2-D17F55B5608E}"/>
              </a:ext>
            </a:extLst>
          </p:cNvPr>
          <p:cNvSpPr txBox="1">
            <a:spLocks/>
          </p:cNvSpPr>
          <p:nvPr/>
        </p:nvSpPr>
        <p:spPr>
          <a:xfrm>
            <a:off x="952727" y="4140926"/>
            <a:ext cx="2409337" cy="411480"/>
          </a:xfrm>
          <a:prstGeom prst="rect">
            <a:avLst/>
          </a:prstGeom>
          <a:solidFill>
            <a:srgbClr val="FF838E"/>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ourier Prime"/>
              <a:buNone/>
              <a:defRPr sz="1600" b="0" i="0" u="none" strike="noStrike" cap="none">
                <a:solidFill>
                  <a:schemeClr val="dk1"/>
                </a:solidFill>
                <a:latin typeface="Courier Prime"/>
                <a:ea typeface="Courier Prime"/>
                <a:cs typeface="Courier Prime"/>
                <a:sym typeface="Courier Prime"/>
              </a:defRPr>
            </a:lvl1pPr>
            <a:lvl2pPr marL="914400" marR="0" lvl="1"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2pPr>
            <a:lvl3pPr marL="1371600" marR="0" lvl="2"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3pPr>
            <a:lvl4pPr marL="1828800" marR="0" lvl="3"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4pPr>
            <a:lvl5pPr marL="2286000" marR="0" lvl="4"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5pPr>
            <a:lvl6pPr marL="2743200" marR="0" lvl="5"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6pPr>
            <a:lvl7pPr marL="3200400" marR="0" lvl="6"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7pPr>
            <a:lvl8pPr marL="3657600" marR="0" lvl="7"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8pPr>
            <a:lvl9pPr marL="4114800" marR="0" lvl="8"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9pPr>
          </a:lstStyle>
          <a:p>
            <a:pPr marL="0" indent="0"/>
            <a:r>
              <a:rPr lang="en-GB" sz="1700" dirty="0"/>
              <a:t>M</a:t>
            </a:r>
            <a:r>
              <a:rPr lang="en" sz="1700" dirty="0"/>
              <a:t>ichael Higgins</a:t>
            </a:r>
          </a:p>
        </p:txBody>
      </p:sp>
      <p:sp>
        <p:nvSpPr>
          <p:cNvPr id="4" name="Google Shape;193;p31">
            <a:extLst>
              <a:ext uri="{FF2B5EF4-FFF2-40B4-BE49-F238E27FC236}">
                <a16:creationId xmlns:a16="http://schemas.microsoft.com/office/drawing/2014/main" id="{F6FC0662-CC5E-6A55-60AF-C1CCCC8DAF4A}"/>
              </a:ext>
            </a:extLst>
          </p:cNvPr>
          <p:cNvSpPr txBox="1">
            <a:spLocks/>
          </p:cNvSpPr>
          <p:nvPr/>
        </p:nvSpPr>
        <p:spPr>
          <a:xfrm>
            <a:off x="3512288" y="4140926"/>
            <a:ext cx="2409339" cy="411480"/>
          </a:xfrm>
          <a:prstGeom prst="rect">
            <a:avLst/>
          </a:prstGeom>
          <a:solidFill>
            <a:srgbClr val="FF838E"/>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ourier Prime"/>
              <a:buNone/>
              <a:defRPr sz="1600" b="0" i="0" u="none" strike="noStrike" cap="none">
                <a:solidFill>
                  <a:schemeClr val="dk1"/>
                </a:solidFill>
                <a:latin typeface="Courier Prime"/>
                <a:ea typeface="Courier Prime"/>
                <a:cs typeface="Courier Prime"/>
                <a:sym typeface="Courier Prime"/>
              </a:defRPr>
            </a:lvl1pPr>
            <a:lvl2pPr marL="914400" marR="0" lvl="1"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2pPr>
            <a:lvl3pPr marL="1371600" marR="0" lvl="2"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3pPr>
            <a:lvl4pPr marL="1828800" marR="0" lvl="3"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4pPr>
            <a:lvl5pPr marL="2286000" marR="0" lvl="4"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5pPr>
            <a:lvl6pPr marL="2743200" marR="0" lvl="5"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6pPr>
            <a:lvl7pPr marL="3200400" marR="0" lvl="6"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7pPr>
            <a:lvl8pPr marL="3657600" marR="0" lvl="7"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8pPr>
            <a:lvl9pPr marL="4114800" marR="0" lvl="8" indent="-317500" algn="ctr" rtl="0">
              <a:lnSpc>
                <a:spcPct val="100000"/>
              </a:lnSpc>
              <a:spcBef>
                <a:spcPts val="0"/>
              </a:spcBef>
              <a:spcAft>
                <a:spcPts val="0"/>
              </a:spcAft>
              <a:buClr>
                <a:schemeClr val="dk1"/>
              </a:buClr>
              <a:buSzPts val="1800"/>
              <a:buFont typeface="Courier Prime"/>
              <a:buNone/>
              <a:defRPr sz="1800" b="0" i="0" u="none" strike="noStrike" cap="none">
                <a:solidFill>
                  <a:schemeClr val="dk1"/>
                </a:solidFill>
                <a:latin typeface="Courier Prime"/>
                <a:ea typeface="Courier Prime"/>
                <a:cs typeface="Courier Prime"/>
                <a:sym typeface="Courier Prime"/>
              </a:defRPr>
            </a:lvl9pPr>
          </a:lstStyle>
          <a:p>
            <a:pPr marL="0" indent="0"/>
            <a:r>
              <a:rPr lang="en-GB" sz="1700" dirty="0"/>
              <a:t>July 2019</a:t>
            </a:r>
            <a:endParaRPr lang="en"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5" name="Google Shape;525;p47"/>
          <p:cNvSpPr txBox="1">
            <a:spLocks noGrp="1"/>
          </p:cNvSpPr>
          <p:nvPr>
            <p:ph type="title"/>
          </p:nvPr>
        </p:nvSpPr>
        <p:spPr>
          <a:xfrm>
            <a:off x="6406565" y="454052"/>
            <a:ext cx="2411625" cy="447420"/>
          </a:xfrm>
          <a:prstGeom prst="rect">
            <a:avLst/>
          </a:prstGeom>
          <a:noFill/>
          <a:ln>
            <a:noFill/>
          </a:ln>
        </p:spPr>
        <p:txBody>
          <a:bodyPr spcFirstLastPara="1" wrap="square" lIns="91425" tIns="91425" rIns="91425" bIns="91425" anchor="ctr" anchorCtr="0">
            <a:noAutofit/>
          </a:bodyPr>
          <a:lstStyle/>
          <a:p>
            <a:r>
              <a:rPr lang="en" sz="2100" dirty="0">
                <a:solidFill>
                  <a:srgbClr val="191919"/>
                </a:solidFill>
              </a:rPr>
              <a:t>LOYALTY</a:t>
            </a:r>
            <a:r>
              <a:rPr lang="en" sz="2100" dirty="0">
                <a:ln>
                  <a:solidFill>
                    <a:srgbClr val="191919"/>
                  </a:solidFill>
                </a:ln>
                <a:solidFill>
                  <a:srgbClr val="F59BA3"/>
                </a:solidFill>
              </a:rPr>
              <a:t> BONUS</a:t>
            </a:r>
            <a:endParaRPr sz="2100" dirty="0">
              <a:ln>
                <a:solidFill>
                  <a:srgbClr val="191919"/>
                </a:solidFill>
              </a:ln>
              <a:solidFill>
                <a:srgbClr val="F59BA3"/>
              </a:solidFill>
            </a:endParaRPr>
          </a:p>
        </p:txBody>
      </p:sp>
      <p:sp>
        <p:nvSpPr>
          <p:cNvPr id="527" name="Google Shape;527;p47"/>
          <p:cNvSpPr txBox="1"/>
          <p:nvPr/>
        </p:nvSpPr>
        <p:spPr>
          <a:xfrm>
            <a:off x="6406564" y="916632"/>
            <a:ext cx="2411624" cy="3211508"/>
          </a:xfrm>
          <a:prstGeom prst="rect">
            <a:avLst/>
          </a:prstGeom>
          <a:noFill/>
          <a:ln>
            <a:noFill/>
          </a:ln>
        </p:spPr>
        <p:txBody>
          <a:bodyPr spcFirstLastPara="1" wrap="square" lIns="91425" tIns="91425" rIns="91425" bIns="91425" anchor="t" anchorCtr="0">
            <a:noAutofit/>
          </a:bodyPr>
          <a:lstStyle/>
          <a:p>
            <a:pPr>
              <a:spcAft>
                <a:spcPts val="600"/>
              </a:spcAft>
            </a:pPr>
            <a:r>
              <a:rPr lang="en-GB" sz="1200" dirty="0">
                <a:solidFill>
                  <a:schemeClr val="dk1"/>
                </a:solidFill>
                <a:latin typeface="Courier Prime"/>
                <a:ea typeface="Courier Prime"/>
                <a:cs typeface="Courier Prime"/>
                <a:sym typeface="Courier Prime"/>
              </a:rPr>
              <a:t>Loyal customers are worth from $29 to $52 additional revenue across these countries.</a:t>
            </a:r>
          </a:p>
          <a:p>
            <a:pPr>
              <a:spcAft>
                <a:spcPts val="600"/>
              </a:spcAft>
            </a:pPr>
            <a:r>
              <a:rPr lang="en-GB" sz="1200" dirty="0">
                <a:solidFill>
                  <a:schemeClr val="dk1"/>
                </a:solidFill>
                <a:latin typeface="Courier Prime"/>
                <a:ea typeface="Courier Prime"/>
                <a:cs typeface="Courier Prime"/>
                <a:sym typeface="Courier Prime"/>
              </a:rPr>
              <a:t>They average $41 extra spent compared to their compatriots.</a:t>
            </a:r>
          </a:p>
          <a:p>
            <a:pPr>
              <a:spcAft>
                <a:spcPts val="600"/>
              </a:spcAft>
            </a:pPr>
            <a:r>
              <a:rPr lang="en-GB" sz="1200" dirty="0">
                <a:solidFill>
                  <a:srgbClr val="191919"/>
                </a:solidFill>
                <a:latin typeface="Courier Prime"/>
                <a:ea typeface="Courier Prime"/>
                <a:cs typeface="Courier Prime"/>
                <a:sym typeface="Courier Prime"/>
              </a:rPr>
              <a:t>The top 3 individual spends in these countries were:</a:t>
            </a:r>
          </a:p>
          <a:p>
            <a:pPr marL="228600" indent="-228600">
              <a:spcAft>
                <a:spcPts val="600"/>
              </a:spcAft>
              <a:buFont typeface="+mj-lt"/>
              <a:buAutoNum type="arabicPeriod"/>
            </a:pPr>
            <a:r>
              <a:rPr lang="en-GB" sz="1200" dirty="0">
                <a:solidFill>
                  <a:srgbClr val="191919"/>
                </a:solidFill>
                <a:latin typeface="Courier Prime"/>
                <a:ea typeface="Courier Prime"/>
                <a:cs typeface="Courier Prime"/>
                <a:sym typeface="Courier Prime"/>
              </a:rPr>
              <a:t>Karl S. (USA)…………$209</a:t>
            </a:r>
          </a:p>
          <a:p>
            <a:pPr marL="228600" indent="-228600">
              <a:spcAft>
                <a:spcPts val="600"/>
              </a:spcAft>
              <a:buFont typeface="+mj-lt"/>
              <a:buAutoNum type="arabicPeriod"/>
            </a:pPr>
            <a:r>
              <a:rPr lang="en-GB" sz="1200" dirty="0">
                <a:solidFill>
                  <a:srgbClr val="191919"/>
                </a:solidFill>
                <a:latin typeface="Courier Prime"/>
                <a:ea typeface="Courier Prime"/>
                <a:cs typeface="Courier Prime"/>
                <a:sym typeface="Courier Prime"/>
              </a:rPr>
              <a:t>Ana B.  (USA)…………$168</a:t>
            </a:r>
          </a:p>
          <a:p>
            <a:pPr marL="228600" indent="-228600">
              <a:spcAft>
                <a:spcPts val="600"/>
              </a:spcAft>
              <a:buFont typeface="+mj-lt"/>
              <a:buAutoNum type="arabicPeriod"/>
            </a:pPr>
            <a:r>
              <a:rPr lang="en-GB" sz="1200" dirty="0">
                <a:solidFill>
                  <a:srgbClr val="191919"/>
                </a:solidFill>
                <a:latin typeface="Courier Prime"/>
                <a:ea typeface="Courier Prime"/>
                <a:cs typeface="Courier Prime"/>
                <a:sym typeface="Courier Prime"/>
              </a:rPr>
              <a:t>Mike W. (India)……$163</a:t>
            </a:r>
          </a:p>
        </p:txBody>
      </p:sp>
      <p:sp>
        <p:nvSpPr>
          <p:cNvPr id="5" name="TextBox 4">
            <a:extLst>
              <a:ext uri="{FF2B5EF4-FFF2-40B4-BE49-F238E27FC236}">
                <a16:creationId xmlns:a16="http://schemas.microsoft.com/office/drawing/2014/main" id="{0FF9B567-C987-B240-BAD6-E7B0D6548A0E}"/>
              </a:ext>
            </a:extLst>
          </p:cNvPr>
          <p:cNvSpPr txBox="1"/>
          <p:nvPr/>
        </p:nvSpPr>
        <p:spPr>
          <a:xfrm>
            <a:off x="3973884" y="5035778"/>
            <a:ext cx="1342034" cy="215444"/>
          </a:xfrm>
          <a:prstGeom prst="rect">
            <a:avLst/>
          </a:prstGeom>
          <a:noFill/>
        </p:spPr>
        <p:txBody>
          <a:bodyPr wrap="none" rtlCol="0">
            <a:spAutoFit/>
          </a:bodyPr>
          <a:lstStyle/>
          <a:p>
            <a:r>
              <a:rPr lang="en-GB" sz="800" dirty="0">
                <a:latin typeface="Courier Prime" panose="00000509000000000000" charset="0"/>
              </a:rPr>
              <a:t>Income per Customer</a:t>
            </a:r>
          </a:p>
        </p:txBody>
      </p:sp>
      <p:sp>
        <p:nvSpPr>
          <p:cNvPr id="21" name="Rectangle 20">
            <a:extLst>
              <a:ext uri="{FF2B5EF4-FFF2-40B4-BE49-F238E27FC236}">
                <a16:creationId xmlns:a16="http://schemas.microsoft.com/office/drawing/2014/main" id="{1C8CBDA5-AF01-7EC9-5EB0-CCAC549DC343}"/>
              </a:ext>
            </a:extLst>
          </p:cNvPr>
          <p:cNvSpPr/>
          <p:nvPr/>
        </p:nvSpPr>
        <p:spPr>
          <a:xfrm>
            <a:off x="283949" y="3659899"/>
            <a:ext cx="205985" cy="205985"/>
          </a:xfrm>
          <a:prstGeom prst="rect">
            <a:avLst/>
          </a:prstGeom>
          <a:solidFill>
            <a:srgbClr val="FF838E"/>
          </a:solidFill>
          <a:ln w="6350">
            <a:solidFill>
              <a:srgbClr val="19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BF0088C1-3306-8E21-43BD-FF85AA81B4B4}"/>
              </a:ext>
            </a:extLst>
          </p:cNvPr>
          <p:cNvSpPr/>
          <p:nvPr/>
        </p:nvSpPr>
        <p:spPr>
          <a:xfrm>
            <a:off x="283949" y="3922157"/>
            <a:ext cx="205985" cy="205985"/>
          </a:xfrm>
          <a:prstGeom prst="rect">
            <a:avLst/>
          </a:prstGeom>
          <a:solidFill>
            <a:srgbClr val="FDF8EE"/>
          </a:solidFill>
          <a:ln w="6350">
            <a:solidFill>
              <a:srgbClr val="19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Google Shape;527;p47">
            <a:extLst>
              <a:ext uri="{FF2B5EF4-FFF2-40B4-BE49-F238E27FC236}">
                <a16:creationId xmlns:a16="http://schemas.microsoft.com/office/drawing/2014/main" id="{95057D65-01D9-6BCF-2A80-0ECC75CEA5F8}"/>
              </a:ext>
            </a:extLst>
          </p:cNvPr>
          <p:cNvSpPr txBox="1"/>
          <p:nvPr/>
        </p:nvSpPr>
        <p:spPr>
          <a:xfrm>
            <a:off x="624076" y="3659899"/>
            <a:ext cx="5348101" cy="205985"/>
          </a:xfrm>
          <a:prstGeom prst="rect">
            <a:avLst/>
          </a:prstGeom>
          <a:noFill/>
          <a:ln>
            <a:noFill/>
          </a:ln>
        </p:spPr>
        <p:txBody>
          <a:bodyPr spcFirstLastPara="1" wrap="square" lIns="91425" tIns="91425" rIns="91425" bIns="91425" anchor="ctr" anchorCtr="0">
            <a:noAutofit/>
          </a:bodyPr>
          <a:lstStyle/>
          <a:p>
            <a:r>
              <a:rPr lang="en-GB" sz="1100" dirty="0">
                <a:solidFill>
                  <a:schemeClr val="dk1"/>
                </a:solidFill>
                <a:latin typeface="Courier Prime"/>
                <a:ea typeface="Courier Prime"/>
                <a:cs typeface="Courier Prime"/>
                <a:sym typeface="Courier Prime"/>
              </a:rPr>
              <a:t>Average national spend per customer</a:t>
            </a:r>
            <a:endParaRPr sz="1100" dirty="0">
              <a:solidFill>
                <a:schemeClr val="dk1"/>
              </a:solidFill>
              <a:latin typeface="Courier Prime"/>
              <a:ea typeface="Courier Prime"/>
              <a:cs typeface="Courier Prime"/>
              <a:sym typeface="Courier Prime"/>
            </a:endParaRPr>
          </a:p>
        </p:txBody>
      </p:sp>
      <p:sp>
        <p:nvSpPr>
          <p:cNvPr id="24" name="Google Shape;527;p47">
            <a:extLst>
              <a:ext uri="{FF2B5EF4-FFF2-40B4-BE49-F238E27FC236}">
                <a16:creationId xmlns:a16="http://schemas.microsoft.com/office/drawing/2014/main" id="{5CFF4ED8-518A-DC5F-492C-7EDB55EEE326}"/>
              </a:ext>
            </a:extLst>
          </p:cNvPr>
          <p:cNvSpPr txBox="1"/>
          <p:nvPr/>
        </p:nvSpPr>
        <p:spPr>
          <a:xfrm>
            <a:off x="624075" y="3923548"/>
            <a:ext cx="5348101" cy="205985"/>
          </a:xfrm>
          <a:prstGeom prst="rect">
            <a:avLst/>
          </a:prstGeom>
          <a:noFill/>
          <a:ln>
            <a:noFill/>
          </a:ln>
        </p:spPr>
        <p:txBody>
          <a:bodyPr spcFirstLastPara="1" wrap="square" lIns="91425" tIns="91425" rIns="91425" bIns="91425" anchor="ctr" anchorCtr="0">
            <a:noAutofit/>
          </a:bodyPr>
          <a:lstStyle/>
          <a:p>
            <a:r>
              <a:rPr lang="en-GB" sz="1100" dirty="0">
                <a:solidFill>
                  <a:schemeClr val="dk1"/>
                </a:solidFill>
                <a:latin typeface="Courier Prime"/>
                <a:ea typeface="Courier Prime"/>
                <a:cs typeface="Courier Prime"/>
                <a:sym typeface="Courier Prime"/>
              </a:rPr>
              <a:t>Average additional spending by National Top 5 customers</a:t>
            </a:r>
            <a:endParaRPr sz="1100" dirty="0">
              <a:solidFill>
                <a:schemeClr val="dk1"/>
              </a:solidFill>
              <a:latin typeface="Courier Prime"/>
              <a:ea typeface="Courier Prime"/>
              <a:cs typeface="Courier Prime"/>
              <a:sym typeface="Courier Prime"/>
            </a:endParaRPr>
          </a:p>
        </p:txBody>
      </p:sp>
      <p:sp>
        <p:nvSpPr>
          <p:cNvPr id="27" name="TextBox 26">
            <a:extLst>
              <a:ext uri="{FF2B5EF4-FFF2-40B4-BE49-F238E27FC236}">
                <a16:creationId xmlns:a16="http://schemas.microsoft.com/office/drawing/2014/main" id="{3016EC5A-DC42-79E7-8402-F0F43E83538E}"/>
              </a:ext>
            </a:extLst>
          </p:cNvPr>
          <p:cNvSpPr txBox="1"/>
          <p:nvPr/>
        </p:nvSpPr>
        <p:spPr>
          <a:xfrm>
            <a:off x="4146103" y="449042"/>
            <a:ext cx="1169817" cy="523220"/>
          </a:xfrm>
          <a:prstGeom prst="rect">
            <a:avLst/>
          </a:prstGeom>
          <a:noFill/>
        </p:spPr>
        <p:txBody>
          <a:bodyPr wrap="square" rtlCol="0">
            <a:spAutoFit/>
          </a:bodyPr>
          <a:lstStyle/>
          <a:p>
            <a:r>
              <a:rPr lang="en-GB" sz="2800" dirty="0">
                <a:latin typeface="Limelight" panose="02000000000000000000" charset="0"/>
              </a:rPr>
              <a:t>+$51</a:t>
            </a:r>
          </a:p>
        </p:txBody>
      </p:sp>
      <p:sp>
        <p:nvSpPr>
          <p:cNvPr id="28" name="TextBox 27">
            <a:extLst>
              <a:ext uri="{FF2B5EF4-FFF2-40B4-BE49-F238E27FC236}">
                <a16:creationId xmlns:a16="http://schemas.microsoft.com/office/drawing/2014/main" id="{9C0D6922-4764-9B48-A752-A67EA1B029ED}"/>
              </a:ext>
            </a:extLst>
          </p:cNvPr>
          <p:cNvSpPr txBox="1"/>
          <p:nvPr/>
        </p:nvSpPr>
        <p:spPr>
          <a:xfrm>
            <a:off x="4146102" y="1081768"/>
            <a:ext cx="1278390" cy="523220"/>
          </a:xfrm>
          <a:prstGeom prst="rect">
            <a:avLst/>
          </a:prstGeom>
          <a:noFill/>
        </p:spPr>
        <p:txBody>
          <a:bodyPr wrap="square" rtlCol="0">
            <a:spAutoFit/>
          </a:bodyPr>
          <a:lstStyle/>
          <a:p>
            <a:r>
              <a:rPr lang="en-GB" sz="2800" dirty="0">
                <a:latin typeface="Limelight" panose="02000000000000000000" charset="0"/>
              </a:rPr>
              <a:t>+$52</a:t>
            </a:r>
          </a:p>
        </p:txBody>
      </p:sp>
      <p:sp>
        <p:nvSpPr>
          <p:cNvPr id="29" name="TextBox 28">
            <a:extLst>
              <a:ext uri="{FF2B5EF4-FFF2-40B4-BE49-F238E27FC236}">
                <a16:creationId xmlns:a16="http://schemas.microsoft.com/office/drawing/2014/main" id="{72206B4B-5550-56FF-58F1-F3485106923A}"/>
              </a:ext>
            </a:extLst>
          </p:cNvPr>
          <p:cNvSpPr txBox="1"/>
          <p:nvPr/>
        </p:nvSpPr>
        <p:spPr>
          <a:xfrm>
            <a:off x="4146103" y="1719909"/>
            <a:ext cx="1281515" cy="523220"/>
          </a:xfrm>
          <a:prstGeom prst="rect">
            <a:avLst/>
          </a:prstGeom>
          <a:noFill/>
        </p:spPr>
        <p:txBody>
          <a:bodyPr wrap="square" rtlCol="0">
            <a:spAutoFit/>
          </a:bodyPr>
          <a:lstStyle/>
          <a:p>
            <a:r>
              <a:rPr lang="en-GB" sz="2800" dirty="0">
                <a:latin typeface="Limelight" panose="02000000000000000000" charset="0"/>
              </a:rPr>
              <a:t>+$42</a:t>
            </a:r>
          </a:p>
        </p:txBody>
      </p:sp>
      <p:sp>
        <p:nvSpPr>
          <p:cNvPr id="30" name="TextBox 29">
            <a:extLst>
              <a:ext uri="{FF2B5EF4-FFF2-40B4-BE49-F238E27FC236}">
                <a16:creationId xmlns:a16="http://schemas.microsoft.com/office/drawing/2014/main" id="{BDA3253E-E3E4-6883-0068-703CE0A631AD}"/>
              </a:ext>
            </a:extLst>
          </p:cNvPr>
          <p:cNvSpPr txBox="1"/>
          <p:nvPr/>
        </p:nvSpPr>
        <p:spPr>
          <a:xfrm>
            <a:off x="4142977" y="2340255"/>
            <a:ext cx="1281514" cy="523220"/>
          </a:xfrm>
          <a:prstGeom prst="rect">
            <a:avLst/>
          </a:prstGeom>
          <a:noFill/>
        </p:spPr>
        <p:txBody>
          <a:bodyPr wrap="square" rtlCol="0">
            <a:spAutoFit/>
          </a:bodyPr>
          <a:lstStyle/>
          <a:p>
            <a:r>
              <a:rPr lang="en-GB" sz="2800" dirty="0">
                <a:latin typeface="Limelight" panose="02000000000000000000" charset="0"/>
              </a:rPr>
              <a:t>+$33</a:t>
            </a:r>
          </a:p>
        </p:txBody>
      </p:sp>
      <p:sp>
        <p:nvSpPr>
          <p:cNvPr id="31" name="TextBox 30">
            <a:extLst>
              <a:ext uri="{FF2B5EF4-FFF2-40B4-BE49-F238E27FC236}">
                <a16:creationId xmlns:a16="http://schemas.microsoft.com/office/drawing/2014/main" id="{E9EC791E-962A-C05D-07F7-D9D02B9B01D9}"/>
              </a:ext>
            </a:extLst>
          </p:cNvPr>
          <p:cNvSpPr txBox="1"/>
          <p:nvPr/>
        </p:nvSpPr>
        <p:spPr>
          <a:xfrm>
            <a:off x="4142978" y="2983586"/>
            <a:ext cx="1284641" cy="523220"/>
          </a:xfrm>
          <a:prstGeom prst="rect">
            <a:avLst/>
          </a:prstGeom>
          <a:noFill/>
        </p:spPr>
        <p:txBody>
          <a:bodyPr wrap="square" rtlCol="0">
            <a:spAutoFit/>
          </a:bodyPr>
          <a:lstStyle/>
          <a:p>
            <a:r>
              <a:rPr lang="en-GB" sz="2800" dirty="0">
                <a:latin typeface="Limelight" panose="02000000000000000000" charset="0"/>
              </a:rPr>
              <a:t>+$29</a:t>
            </a:r>
          </a:p>
        </p:txBody>
      </p:sp>
      <p:grpSp>
        <p:nvGrpSpPr>
          <p:cNvPr id="36" name="Group 35">
            <a:extLst>
              <a:ext uri="{FF2B5EF4-FFF2-40B4-BE49-F238E27FC236}">
                <a16:creationId xmlns:a16="http://schemas.microsoft.com/office/drawing/2014/main" id="{A6DE8047-5871-9C18-D542-6DC552D3B768}"/>
              </a:ext>
            </a:extLst>
          </p:cNvPr>
          <p:cNvGrpSpPr/>
          <p:nvPr/>
        </p:nvGrpSpPr>
        <p:grpSpPr>
          <a:xfrm>
            <a:off x="180953" y="426511"/>
            <a:ext cx="6002726" cy="3264157"/>
            <a:chOff x="180953" y="426509"/>
            <a:chExt cx="6002726" cy="3264157"/>
          </a:xfrm>
        </p:grpSpPr>
        <p:grpSp>
          <p:nvGrpSpPr>
            <p:cNvPr id="20" name="Group 19">
              <a:extLst>
                <a:ext uri="{FF2B5EF4-FFF2-40B4-BE49-F238E27FC236}">
                  <a16:creationId xmlns:a16="http://schemas.microsoft.com/office/drawing/2014/main" id="{2B157F15-0044-5E04-B77D-928A2CA8CE6D}"/>
                </a:ext>
              </a:extLst>
            </p:cNvPr>
            <p:cNvGrpSpPr/>
            <p:nvPr/>
          </p:nvGrpSpPr>
          <p:grpSpPr>
            <a:xfrm>
              <a:off x="180953" y="426509"/>
              <a:ext cx="6002726" cy="3264157"/>
              <a:chOff x="61064" y="284030"/>
              <a:chExt cx="8931701" cy="4856873"/>
            </a:xfrm>
          </p:grpSpPr>
          <p:pic>
            <p:nvPicPr>
              <p:cNvPr id="4" name="Picture 3">
                <a:extLst>
                  <a:ext uri="{FF2B5EF4-FFF2-40B4-BE49-F238E27FC236}">
                    <a16:creationId xmlns:a16="http://schemas.microsoft.com/office/drawing/2014/main" id="{A56C701C-91ED-5B9E-D238-82ED6BE16737}"/>
                  </a:ext>
                </a:extLst>
              </p:cNvPr>
              <p:cNvPicPr>
                <a:picLocks noChangeAspect="1"/>
              </p:cNvPicPr>
              <p:nvPr/>
            </p:nvPicPr>
            <p:blipFill rotWithShape="1">
              <a:blip r:embed="rId3"/>
              <a:srcRect l="301" t="2667" r="931" b="9476"/>
              <a:stretch/>
            </p:blipFill>
            <p:spPr>
              <a:xfrm>
                <a:off x="214313" y="284030"/>
                <a:ext cx="8778452" cy="4518951"/>
              </a:xfrm>
              <a:prstGeom prst="rect">
                <a:avLst/>
              </a:prstGeom>
            </p:spPr>
          </p:pic>
          <p:sp>
            <p:nvSpPr>
              <p:cNvPr id="6" name="TextBox 5">
                <a:extLst>
                  <a:ext uri="{FF2B5EF4-FFF2-40B4-BE49-F238E27FC236}">
                    <a16:creationId xmlns:a16="http://schemas.microsoft.com/office/drawing/2014/main" id="{0C6F985B-68B1-8B50-40F1-EE93F96FAD22}"/>
                  </a:ext>
                </a:extLst>
              </p:cNvPr>
              <p:cNvSpPr txBox="1"/>
              <p:nvPr/>
            </p:nvSpPr>
            <p:spPr>
              <a:xfrm>
                <a:off x="61064" y="4820335"/>
                <a:ext cx="456045" cy="320568"/>
              </a:xfrm>
              <a:prstGeom prst="rect">
                <a:avLst/>
              </a:prstGeom>
              <a:noFill/>
            </p:spPr>
            <p:txBody>
              <a:bodyPr wrap="none" rtlCol="0">
                <a:spAutoFit/>
              </a:bodyPr>
              <a:lstStyle/>
              <a:p>
                <a:r>
                  <a:rPr lang="en-GB" sz="800" dirty="0">
                    <a:latin typeface="Courier Prime" panose="00000509000000000000" charset="0"/>
                  </a:rPr>
                  <a:t>$0</a:t>
                </a:r>
              </a:p>
            </p:txBody>
          </p:sp>
          <p:sp>
            <p:nvSpPr>
              <p:cNvPr id="8" name="TextBox 7">
                <a:extLst>
                  <a:ext uri="{FF2B5EF4-FFF2-40B4-BE49-F238E27FC236}">
                    <a16:creationId xmlns:a16="http://schemas.microsoft.com/office/drawing/2014/main" id="{504D45A6-5F99-E83A-2628-B3E6821D31F9}"/>
                  </a:ext>
                </a:extLst>
              </p:cNvPr>
              <p:cNvSpPr txBox="1"/>
              <p:nvPr/>
            </p:nvSpPr>
            <p:spPr>
              <a:xfrm>
                <a:off x="1139770" y="4820334"/>
                <a:ext cx="546681" cy="320568"/>
              </a:xfrm>
              <a:prstGeom prst="rect">
                <a:avLst/>
              </a:prstGeom>
              <a:noFill/>
            </p:spPr>
            <p:txBody>
              <a:bodyPr wrap="none" rtlCol="0">
                <a:spAutoFit/>
              </a:bodyPr>
              <a:lstStyle/>
              <a:p>
                <a:r>
                  <a:rPr lang="en-GB" sz="800" dirty="0">
                    <a:latin typeface="Courier Prime" panose="00000509000000000000" charset="0"/>
                  </a:rPr>
                  <a:t>$20</a:t>
                </a:r>
              </a:p>
            </p:txBody>
          </p:sp>
          <p:sp>
            <p:nvSpPr>
              <p:cNvPr id="9" name="TextBox 8">
                <a:extLst>
                  <a:ext uri="{FF2B5EF4-FFF2-40B4-BE49-F238E27FC236}">
                    <a16:creationId xmlns:a16="http://schemas.microsoft.com/office/drawing/2014/main" id="{EE505D33-BE84-7A25-7E85-7E29FF8555AE}"/>
                  </a:ext>
                </a:extLst>
              </p:cNvPr>
              <p:cNvSpPr txBox="1"/>
              <p:nvPr/>
            </p:nvSpPr>
            <p:spPr>
              <a:xfrm>
                <a:off x="2279390" y="4820334"/>
                <a:ext cx="546681" cy="320568"/>
              </a:xfrm>
              <a:prstGeom prst="rect">
                <a:avLst/>
              </a:prstGeom>
              <a:noFill/>
            </p:spPr>
            <p:txBody>
              <a:bodyPr wrap="none" rtlCol="0">
                <a:spAutoFit/>
              </a:bodyPr>
              <a:lstStyle/>
              <a:p>
                <a:r>
                  <a:rPr lang="en-GB" sz="800" dirty="0">
                    <a:latin typeface="Courier Prime" panose="00000509000000000000" charset="0"/>
                  </a:rPr>
                  <a:t>$40</a:t>
                </a:r>
              </a:p>
            </p:txBody>
          </p:sp>
          <p:sp>
            <p:nvSpPr>
              <p:cNvPr id="10" name="TextBox 9">
                <a:extLst>
                  <a:ext uri="{FF2B5EF4-FFF2-40B4-BE49-F238E27FC236}">
                    <a16:creationId xmlns:a16="http://schemas.microsoft.com/office/drawing/2014/main" id="{F744280C-34C5-E730-53C0-59958339A8E3}"/>
                  </a:ext>
                </a:extLst>
              </p:cNvPr>
              <p:cNvSpPr txBox="1"/>
              <p:nvPr/>
            </p:nvSpPr>
            <p:spPr>
              <a:xfrm>
                <a:off x="3419010" y="4820334"/>
                <a:ext cx="546681" cy="320568"/>
              </a:xfrm>
              <a:prstGeom prst="rect">
                <a:avLst/>
              </a:prstGeom>
              <a:noFill/>
            </p:spPr>
            <p:txBody>
              <a:bodyPr wrap="none" rtlCol="0">
                <a:spAutoFit/>
              </a:bodyPr>
              <a:lstStyle/>
              <a:p>
                <a:r>
                  <a:rPr lang="en-GB" sz="800" dirty="0">
                    <a:latin typeface="Courier Prime" panose="00000509000000000000" charset="0"/>
                  </a:rPr>
                  <a:t>$60</a:t>
                </a:r>
              </a:p>
            </p:txBody>
          </p:sp>
          <p:sp>
            <p:nvSpPr>
              <p:cNvPr id="11" name="TextBox 10">
                <a:extLst>
                  <a:ext uri="{FF2B5EF4-FFF2-40B4-BE49-F238E27FC236}">
                    <a16:creationId xmlns:a16="http://schemas.microsoft.com/office/drawing/2014/main" id="{45E47E75-7ED3-1898-5531-3AEC33A9F1B5}"/>
                  </a:ext>
                </a:extLst>
              </p:cNvPr>
              <p:cNvSpPr txBox="1"/>
              <p:nvPr/>
            </p:nvSpPr>
            <p:spPr>
              <a:xfrm>
                <a:off x="4572001" y="4820334"/>
                <a:ext cx="546681" cy="320568"/>
              </a:xfrm>
              <a:prstGeom prst="rect">
                <a:avLst/>
              </a:prstGeom>
              <a:noFill/>
            </p:spPr>
            <p:txBody>
              <a:bodyPr wrap="none" rtlCol="0">
                <a:spAutoFit/>
              </a:bodyPr>
              <a:lstStyle/>
              <a:p>
                <a:r>
                  <a:rPr lang="en-GB" sz="800" dirty="0">
                    <a:latin typeface="Courier Prime" panose="00000509000000000000" charset="0"/>
                  </a:rPr>
                  <a:t>$80</a:t>
                </a:r>
              </a:p>
            </p:txBody>
          </p:sp>
          <p:sp>
            <p:nvSpPr>
              <p:cNvPr id="12" name="TextBox 11">
                <a:extLst>
                  <a:ext uri="{FF2B5EF4-FFF2-40B4-BE49-F238E27FC236}">
                    <a16:creationId xmlns:a16="http://schemas.microsoft.com/office/drawing/2014/main" id="{D8CA265C-5669-AA94-42F9-DE7EA46C0A94}"/>
                  </a:ext>
                </a:extLst>
              </p:cNvPr>
              <p:cNvSpPr txBox="1"/>
              <p:nvPr/>
            </p:nvSpPr>
            <p:spPr>
              <a:xfrm>
                <a:off x="5652807" y="4820334"/>
                <a:ext cx="637318" cy="320568"/>
              </a:xfrm>
              <a:prstGeom prst="rect">
                <a:avLst/>
              </a:prstGeom>
              <a:noFill/>
            </p:spPr>
            <p:txBody>
              <a:bodyPr wrap="none" rtlCol="0">
                <a:spAutoFit/>
              </a:bodyPr>
              <a:lstStyle/>
              <a:p>
                <a:r>
                  <a:rPr lang="en-GB" sz="800" dirty="0">
                    <a:latin typeface="Courier Prime" panose="00000509000000000000" charset="0"/>
                  </a:rPr>
                  <a:t>$100</a:t>
                </a:r>
              </a:p>
            </p:txBody>
          </p:sp>
          <p:sp>
            <p:nvSpPr>
              <p:cNvPr id="13" name="TextBox 12">
                <a:extLst>
                  <a:ext uri="{FF2B5EF4-FFF2-40B4-BE49-F238E27FC236}">
                    <a16:creationId xmlns:a16="http://schemas.microsoft.com/office/drawing/2014/main" id="{A6AF771C-4E3C-D9F8-B850-0098DF7079A7}"/>
                  </a:ext>
                </a:extLst>
              </p:cNvPr>
              <p:cNvSpPr txBox="1"/>
              <p:nvPr/>
            </p:nvSpPr>
            <p:spPr>
              <a:xfrm>
                <a:off x="6789764" y="4820334"/>
                <a:ext cx="637318" cy="320568"/>
              </a:xfrm>
              <a:prstGeom prst="rect">
                <a:avLst/>
              </a:prstGeom>
              <a:noFill/>
            </p:spPr>
            <p:txBody>
              <a:bodyPr wrap="none" rtlCol="0">
                <a:spAutoFit/>
              </a:bodyPr>
              <a:lstStyle/>
              <a:p>
                <a:r>
                  <a:rPr lang="en-GB" sz="800" dirty="0">
                    <a:latin typeface="Courier Prime" panose="00000509000000000000" charset="0"/>
                  </a:rPr>
                  <a:t>$120</a:t>
                </a:r>
              </a:p>
            </p:txBody>
          </p:sp>
          <p:sp>
            <p:nvSpPr>
              <p:cNvPr id="14" name="TextBox 13">
                <a:extLst>
                  <a:ext uri="{FF2B5EF4-FFF2-40B4-BE49-F238E27FC236}">
                    <a16:creationId xmlns:a16="http://schemas.microsoft.com/office/drawing/2014/main" id="{391536CA-C3CB-8980-BAE1-AEE22F0228BA}"/>
                  </a:ext>
                </a:extLst>
              </p:cNvPr>
              <p:cNvSpPr txBox="1"/>
              <p:nvPr/>
            </p:nvSpPr>
            <p:spPr>
              <a:xfrm>
                <a:off x="7934382" y="4820334"/>
                <a:ext cx="637318" cy="320568"/>
              </a:xfrm>
              <a:prstGeom prst="rect">
                <a:avLst/>
              </a:prstGeom>
              <a:noFill/>
            </p:spPr>
            <p:txBody>
              <a:bodyPr wrap="none" rtlCol="0">
                <a:spAutoFit/>
              </a:bodyPr>
              <a:lstStyle/>
              <a:p>
                <a:r>
                  <a:rPr lang="en-GB" sz="800" dirty="0">
                    <a:latin typeface="Courier Prime" panose="00000509000000000000" charset="0"/>
                  </a:rPr>
                  <a:t>$140</a:t>
                </a:r>
              </a:p>
            </p:txBody>
          </p:sp>
        </p:grpSp>
        <p:cxnSp>
          <p:nvCxnSpPr>
            <p:cNvPr id="33" name="Straight Connector 32">
              <a:extLst>
                <a:ext uri="{FF2B5EF4-FFF2-40B4-BE49-F238E27FC236}">
                  <a16:creationId xmlns:a16="http://schemas.microsoft.com/office/drawing/2014/main" id="{C7F8081C-4FD4-E3E5-1FF0-B62BED78EB41}"/>
                </a:ext>
              </a:extLst>
            </p:cNvPr>
            <p:cNvCxnSpPr>
              <a:cxnSpLocks/>
            </p:cNvCxnSpPr>
            <p:nvPr/>
          </p:nvCxnSpPr>
          <p:spPr>
            <a:xfrm>
              <a:off x="283947" y="426509"/>
              <a:ext cx="0" cy="3037050"/>
            </a:xfrm>
            <a:prstGeom prst="line">
              <a:avLst/>
            </a:prstGeom>
            <a:ln w="12700">
              <a:solidFill>
                <a:srgbClr val="191919"/>
              </a:solidFill>
            </a:ln>
          </p:spPr>
          <p:style>
            <a:lnRef idx="1">
              <a:schemeClr val="dk1"/>
            </a:lnRef>
            <a:fillRef idx="0">
              <a:schemeClr val="dk1"/>
            </a:fillRef>
            <a:effectRef idx="0">
              <a:schemeClr val="dk1"/>
            </a:effectRef>
            <a:fontRef idx="minor">
              <a:schemeClr val="tx1"/>
            </a:fontRef>
          </p:style>
        </p:cxnSp>
      </p:grpSp>
      <p:sp>
        <p:nvSpPr>
          <p:cNvPr id="37" name="TextBox 36">
            <a:extLst>
              <a:ext uri="{FF2B5EF4-FFF2-40B4-BE49-F238E27FC236}">
                <a16:creationId xmlns:a16="http://schemas.microsoft.com/office/drawing/2014/main" id="{B494D1D2-2C99-6ADF-26FD-EF0503667807}"/>
              </a:ext>
            </a:extLst>
          </p:cNvPr>
          <p:cNvSpPr txBox="1"/>
          <p:nvPr/>
        </p:nvSpPr>
        <p:spPr>
          <a:xfrm>
            <a:off x="4226858" y="426511"/>
            <a:ext cx="902811" cy="492443"/>
          </a:xfrm>
          <a:prstGeom prst="rect">
            <a:avLst/>
          </a:prstGeom>
          <a:noFill/>
        </p:spPr>
        <p:txBody>
          <a:bodyPr wrap="none" rtlCol="0" anchor="ctr">
            <a:spAutoFit/>
          </a:bodyPr>
          <a:lstStyle/>
          <a:p>
            <a:r>
              <a:rPr lang="en-GB" sz="2600" dirty="0">
                <a:latin typeface="Limelight" panose="02000000000000000000" charset="0"/>
              </a:rPr>
              <a:t>+$51</a:t>
            </a:r>
          </a:p>
        </p:txBody>
      </p:sp>
      <p:sp>
        <p:nvSpPr>
          <p:cNvPr id="38" name="TextBox 37">
            <a:extLst>
              <a:ext uri="{FF2B5EF4-FFF2-40B4-BE49-F238E27FC236}">
                <a16:creationId xmlns:a16="http://schemas.microsoft.com/office/drawing/2014/main" id="{C0E95CD1-7B80-9FE6-EF0B-2F513EA29ACB}"/>
              </a:ext>
            </a:extLst>
          </p:cNvPr>
          <p:cNvSpPr txBox="1"/>
          <p:nvPr/>
        </p:nvSpPr>
        <p:spPr>
          <a:xfrm>
            <a:off x="4193497" y="1069390"/>
            <a:ext cx="946093" cy="492443"/>
          </a:xfrm>
          <a:prstGeom prst="rect">
            <a:avLst/>
          </a:prstGeom>
          <a:noFill/>
        </p:spPr>
        <p:txBody>
          <a:bodyPr wrap="none" rtlCol="0" anchor="ctr">
            <a:spAutoFit/>
          </a:bodyPr>
          <a:lstStyle/>
          <a:p>
            <a:r>
              <a:rPr lang="en-GB" sz="2600" dirty="0">
                <a:latin typeface="Limelight" panose="02000000000000000000" charset="0"/>
              </a:rPr>
              <a:t>+$52</a:t>
            </a:r>
          </a:p>
        </p:txBody>
      </p:sp>
      <p:sp>
        <p:nvSpPr>
          <p:cNvPr id="39" name="TextBox 38">
            <a:extLst>
              <a:ext uri="{FF2B5EF4-FFF2-40B4-BE49-F238E27FC236}">
                <a16:creationId xmlns:a16="http://schemas.microsoft.com/office/drawing/2014/main" id="{B41BE0BC-EB4A-379A-4B21-9FDDE34275D3}"/>
              </a:ext>
            </a:extLst>
          </p:cNvPr>
          <p:cNvSpPr txBox="1"/>
          <p:nvPr/>
        </p:nvSpPr>
        <p:spPr>
          <a:xfrm>
            <a:off x="4226858" y="1698814"/>
            <a:ext cx="981359" cy="492443"/>
          </a:xfrm>
          <a:prstGeom prst="rect">
            <a:avLst/>
          </a:prstGeom>
          <a:noFill/>
        </p:spPr>
        <p:txBody>
          <a:bodyPr wrap="none" rtlCol="0" anchor="ctr">
            <a:spAutoFit/>
          </a:bodyPr>
          <a:lstStyle/>
          <a:p>
            <a:r>
              <a:rPr lang="en-GB" sz="2600" dirty="0">
                <a:latin typeface="Limelight" panose="02000000000000000000" charset="0"/>
              </a:rPr>
              <a:t>+$42</a:t>
            </a:r>
          </a:p>
        </p:txBody>
      </p:sp>
      <p:sp>
        <p:nvSpPr>
          <p:cNvPr id="40" name="TextBox 39">
            <a:extLst>
              <a:ext uri="{FF2B5EF4-FFF2-40B4-BE49-F238E27FC236}">
                <a16:creationId xmlns:a16="http://schemas.microsoft.com/office/drawing/2014/main" id="{06CDB427-AF48-322C-B78F-36792B69D65C}"/>
              </a:ext>
            </a:extLst>
          </p:cNvPr>
          <p:cNvSpPr txBox="1"/>
          <p:nvPr/>
        </p:nvSpPr>
        <p:spPr>
          <a:xfrm>
            <a:off x="4193496" y="2331957"/>
            <a:ext cx="960519" cy="492443"/>
          </a:xfrm>
          <a:prstGeom prst="rect">
            <a:avLst/>
          </a:prstGeom>
          <a:noFill/>
        </p:spPr>
        <p:txBody>
          <a:bodyPr wrap="none" rtlCol="0" anchor="ctr">
            <a:spAutoFit/>
          </a:bodyPr>
          <a:lstStyle/>
          <a:p>
            <a:r>
              <a:rPr lang="en-GB" sz="2600" dirty="0">
                <a:latin typeface="Limelight" panose="02000000000000000000" charset="0"/>
              </a:rPr>
              <a:t>+$33</a:t>
            </a:r>
          </a:p>
        </p:txBody>
      </p:sp>
      <p:sp>
        <p:nvSpPr>
          <p:cNvPr id="41" name="TextBox 40">
            <a:extLst>
              <a:ext uri="{FF2B5EF4-FFF2-40B4-BE49-F238E27FC236}">
                <a16:creationId xmlns:a16="http://schemas.microsoft.com/office/drawing/2014/main" id="{46FC94AB-00BE-7070-60ED-A6F0C9DAF7FC}"/>
              </a:ext>
            </a:extLst>
          </p:cNvPr>
          <p:cNvSpPr txBox="1"/>
          <p:nvPr/>
        </p:nvSpPr>
        <p:spPr>
          <a:xfrm>
            <a:off x="4193496" y="2971832"/>
            <a:ext cx="963725" cy="492443"/>
          </a:xfrm>
          <a:prstGeom prst="rect">
            <a:avLst/>
          </a:prstGeom>
          <a:noFill/>
        </p:spPr>
        <p:txBody>
          <a:bodyPr wrap="none" rtlCol="0" anchor="ctr">
            <a:spAutoFit/>
          </a:bodyPr>
          <a:lstStyle/>
          <a:p>
            <a:r>
              <a:rPr lang="en-GB" sz="2600" dirty="0">
                <a:latin typeface="Limelight" panose="02000000000000000000" charset="0"/>
              </a:rPr>
              <a:t>+$29</a:t>
            </a:r>
          </a:p>
        </p:txBody>
      </p:sp>
    </p:spTree>
    <p:extLst>
      <p:ext uri="{BB962C8B-B14F-4D97-AF65-F5344CB8AC3E}">
        <p14:creationId xmlns:p14="http://schemas.microsoft.com/office/powerpoint/2010/main" val="4145556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subTitle" idx="1"/>
          </p:nvPr>
        </p:nvSpPr>
        <p:spPr>
          <a:xfrm>
            <a:off x="2195950" y="3269575"/>
            <a:ext cx="3631800" cy="533700"/>
          </a:xfrm>
          <a:prstGeom prst="rect">
            <a:avLst/>
          </a:prstGeom>
        </p:spPr>
        <p:txBody>
          <a:bodyPr spcFirstLastPara="1" wrap="square" lIns="91425" tIns="91425" rIns="91425" bIns="91425" anchor="ctr" anchorCtr="0">
            <a:noAutofit/>
          </a:bodyPr>
          <a:lstStyle/>
          <a:p>
            <a:pPr marL="0" indent="0"/>
            <a:r>
              <a:rPr lang="en-GB" dirty="0"/>
              <a:t>Which types of film are most popular?</a:t>
            </a:r>
          </a:p>
        </p:txBody>
      </p:sp>
      <p:sp>
        <p:nvSpPr>
          <p:cNvPr id="233" name="Google Shape;233;p35"/>
          <p:cNvSpPr txBox="1">
            <a:spLocks noGrp="1"/>
          </p:cNvSpPr>
          <p:nvPr>
            <p:ph type="title"/>
          </p:nvPr>
        </p:nvSpPr>
        <p:spPr>
          <a:xfrm>
            <a:off x="2195938" y="2011675"/>
            <a:ext cx="4001400" cy="1095600"/>
          </a:xfrm>
          <a:prstGeom prst="rect">
            <a:avLst/>
          </a:prstGeom>
        </p:spPr>
        <p:txBody>
          <a:bodyPr spcFirstLastPara="1" wrap="square" lIns="91425" tIns="91425" rIns="91425" bIns="91425" anchor="ctr" anchorCtr="0">
            <a:noAutofit/>
          </a:bodyPr>
          <a:lstStyle/>
          <a:p>
            <a:r>
              <a:rPr lang="en" dirty="0"/>
              <a:t>GENRES</a:t>
            </a:r>
            <a:endParaRPr lang="en-GB" dirty="0"/>
          </a:p>
        </p:txBody>
      </p:sp>
      <p:sp>
        <p:nvSpPr>
          <p:cNvPr id="234" name="Google Shape;234;p35"/>
          <p:cNvSpPr txBox="1">
            <a:spLocks noGrp="1"/>
          </p:cNvSpPr>
          <p:nvPr>
            <p:ph type="title" idx="2"/>
          </p:nvPr>
        </p:nvSpPr>
        <p:spPr>
          <a:xfrm>
            <a:off x="772128" y="1924675"/>
            <a:ext cx="1268400" cy="1269600"/>
          </a:xfrm>
          <a:prstGeom prst="rect">
            <a:avLst/>
          </a:prstGeom>
        </p:spPr>
        <p:txBody>
          <a:bodyPr spcFirstLastPara="1" wrap="square" lIns="91425" tIns="91425" rIns="91425" bIns="91425" anchor="ctr" anchorCtr="0">
            <a:noAutofit/>
          </a:bodyPr>
          <a:lstStyle/>
          <a:p>
            <a:r>
              <a:rPr lang="en" dirty="0"/>
              <a:t>03</a:t>
            </a:r>
            <a:endParaRPr dirty="0"/>
          </a:p>
        </p:txBody>
      </p:sp>
      <p:pic>
        <p:nvPicPr>
          <p:cNvPr id="3" name="Google Shape;957;p53">
            <a:extLst>
              <a:ext uri="{FF2B5EF4-FFF2-40B4-BE49-F238E27FC236}">
                <a16:creationId xmlns:a16="http://schemas.microsoft.com/office/drawing/2014/main" id="{3751C5D1-8D9F-5496-0A69-6880B8EA8DA8}"/>
              </a:ext>
            </a:extLst>
          </p:cNvPr>
          <p:cNvPicPr preferRelativeResize="0"/>
          <p:nvPr/>
        </p:nvPicPr>
        <p:blipFill>
          <a:blip r:embed="rId3">
            <a:alphaModFix/>
          </a:blip>
          <a:stretch>
            <a:fillRect/>
          </a:stretch>
        </p:blipFill>
        <p:spPr>
          <a:xfrm rot="16200000">
            <a:off x="7438458" y="2673311"/>
            <a:ext cx="2461211" cy="2119201"/>
          </a:xfrm>
          <a:prstGeom prst="rect">
            <a:avLst/>
          </a:prstGeom>
          <a:noFill/>
          <a:ln>
            <a:noFill/>
          </a:ln>
        </p:spPr>
      </p:pic>
    </p:spTree>
    <p:extLst>
      <p:ext uri="{BB962C8B-B14F-4D97-AF65-F5344CB8AC3E}">
        <p14:creationId xmlns:p14="http://schemas.microsoft.com/office/powerpoint/2010/main" val="448784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dirty="0"/>
              <a:t>INCOME BY </a:t>
            </a:r>
            <a:r>
              <a:rPr lang="en-GB" dirty="0">
                <a:ln>
                  <a:solidFill>
                    <a:srgbClr val="191919"/>
                  </a:solidFill>
                </a:ln>
                <a:solidFill>
                  <a:srgbClr val="F59BA3"/>
                </a:solidFill>
              </a:rPr>
              <a:t>GENRE</a:t>
            </a:r>
            <a:r>
              <a:rPr lang="en-GB" dirty="0"/>
              <a:t> </a:t>
            </a:r>
            <a:endParaRPr dirty="0"/>
          </a:p>
        </p:txBody>
      </p:sp>
      <p:sp>
        <p:nvSpPr>
          <p:cNvPr id="242" name="Google Shape;242;p36"/>
          <p:cNvSpPr txBox="1">
            <a:spLocks noGrp="1"/>
          </p:cNvSpPr>
          <p:nvPr>
            <p:ph type="body" idx="1"/>
          </p:nvPr>
        </p:nvSpPr>
        <p:spPr>
          <a:xfrm>
            <a:off x="1009344" y="1240048"/>
            <a:ext cx="3074924" cy="1400382"/>
          </a:xfrm>
          <a:prstGeom prst="rect">
            <a:avLst/>
          </a:prstGeom>
          <a:solidFill>
            <a:srgbClr val="F59BA3"/>
          </a:solidFill>
          <a:ln>
            <a:solidFill>
              <a:srgbClr val="191919"/>
            </a:solidFill>
          </a:ln>
        </p:spPr>
        <p:txBody>
          <a:bodyPr spcFirstLastPara="1" wrap="square" lIns="91425" tIns="91425" rIns="91425" bIns="91425" anchor="ctr" anchorCtr="0">
            <a:noAutofit/>
          </a:bodyPr>
          <a:lstStyle/>
          <a:p>
            <a:pPr marL="0" indent="0">
              <a:buClr>
                <a:srgbClr val="273D40"/>
              </a:buClr>
              <a:buSzPts val="600"/>
              <a:buNone/>
            </a:pPr>
            <a:r>
              <a:rPr lang="en-GB" sz="1700" dirty="0"/>
              <a:t>Highest proportion of revenues were:</a:t>
            </a:r>
          </a:p>
          <a:p>
            <a:pPr marL="342900" indent="-342900">
              <a:buClr>
                <a:srgbClr val="191919"/>
              </a:buClr>
              <a:buSzPct val="100000"/>
              <a:buFont typeface="+mj-lt"/>
              <a:buAutoNum type="arabicPeriod"/>
            </a:pPr>
            <a:r>
              <a:rPr lang="en-GB" sz="1700" dirty="0"/>
              <a:t>Sports…………………… 8.0%</a:t>
            </a:r>
          </a:p>
          <a:p>
            <a:pPr marL="342900" indent="-342900">
              <a:buClr>
                <a:srgbClr val="191919"/>
              </a:buClr>
              <a:buSzPct val="100000"/>
              <a:buFont typeface="+mj-lt"/>
              <a:buAutoNum type="arabicPeriod"/>
            </a:pPr>
            <a:r>
              <a:rPr lang="en-GB" sz="1700" dirty="0"/>
              <a:t>Sci-Fi…………………… 7.1%</a:t>
            </a:r>
          </a:p>
          <a:p>
            <a:pPr marL="342900" indent="-342900">
              <a:buClr>
                <a:srgbClr val="191919"/>
              </a:buClr>
              <a:buSzPct val="100000"/>
              <a:buFont typeface="+mj-lt"/>
              <a:buAutoNum type="arabicPeriod"/>
            </a:pPr>
            <a:r>
              <a:rPr lang="en-GB" sz="1700" dirty="0"/>
              <a:t>Animation…………… 6.9%</a:t>
            </a:r>
          </a:p>
        </p:txBody>
      </p:sp>
      <p:grpSp>
        <p:nvGrpSpPr>
          <p:cNvPr id="24" name="Group 23">
            <a:extLst>
              <a:ext uri="{FF2B5EF4-FFF2-40B4-BE49-F238E27FC236}">
                <a16:creationId xmlns:a16="http://schemas.microsoft.com/office/drawing/2014/main" id="{3C5EB592-B5E2-59E4-F1B4-B0147494D68F}"/>
              </a:ext>
            </a:extLst>
          </p:cNvPr>
          <p:cNvGrpSpPr/>
          <p:nvPr/>
        </p:nvGrpSpPr>
        <p:grpSpPr>
          <a:xfrm>
            <a:off x="3964671" y="1010235"/>
            <a:ext cx="5005883" cy="339610"/>
            <a:chOff x="3941564" y="3719312"/>
            <a:chExt cx="5005883" cy="339610"/>
          </a:xfrm>
        </p:grpSpPr>
        <p:sp>
          <p:nvSpPr>
            <p:cNvPr id="14" name="Google Shape;242;p36">
              <a:extLst>
                <a:ext uri="{FF2B5EF4-FFF2-40B4-BE49-F238E27FC236}">
                  <a16:creationId xmlns:a16="http://schemas.microsoft.com/office/drawing/2014/main" id="{4A788CDA-70BD-FC6B-D8C4-2503E877CE2F}"/>
                </a:ext>
              </a:extLst>
            </p:cNvPr>
            <p:cNvSpPr txBox="1">
              <a:spLocks/>
            </p:cNvSpPr>
            <p:nvPr/>
          </p:nvSpPr>
          <p:spPr>
            <a:xfrm>
              <a:off x="5286230" y="3719312"/>
              <a:ext cx="2125446" cy="2094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ctr">
                <a:buClr>
                  <a:srgbClr val="273D40"/>
                </a:buClr>
                <a:buSzPts val="600"/>
                <a:buNone/>
              </a:pPr>
              <a:r>
                <a:rPr lang="en-GB" dirty="0"/>
                <a:t>Percent of Revenue</a:t>
              </a:r>
            </a:p>
          </p:txBody>
        </p:sp>
        <p:sp>
          <p:nvSpPr>
            <p:cNvPr id="15" name="Google Shape;242;p36">
              <a:extLst>
                <a:ext uri="{FF2B5EF4-FFF2-40B4-BE49-F238E27FC236}">
                  <a16:creationId xmlns:a16="http://schemas.microsoft.com/office/drawing/2014/main" id="{1BBC7955-4064-45FC-B3D7-2E4DDA7D9EFE}"/>
                </a:ext>
              </a:extLst>
            </p:cNvPr>
            <p:cNvSpPr txBox="1">
              <a:spLocks/>
            </p:cNvSpPr>
            <p:nvPr/>
          </p:nvSpPr>
          <p:spPr>
            <a:xfrm>
              <a:off x="3941564" y="3895234"/>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0%</a:t>
              </a:r>
            </a:p>
          </p:txBody>
        </p:sp>
        <p:sp>
          <p:nvSpPr>
            <p:cNvPr id="16" name="Google Shape;242;p36">
              <a:extLst>
                <a:ext uri="{FF2B5EF4-FFF2-40B4-BE49-F238E27FC236}">
                  <a16:creationId xmlns:a16="http://schemas.microsoft.com/office/drawing/2014/main" id="{55FB8AD2-85D9-44C4-3752-1742C38AD7A7}"/>
                </a:ext>
              </a:extLst>
            </p:cNvPr>
            <p:cNvSpPr txBox="1">
              <a:spLocks/>
            </p:cNvSpPr>
            <p:nvPr/>
          </p:nvSpPr>
          <p:spPr>
            <a:xfrm>
              <a:off x="4486873" y="3895234"/>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1%</a:t>
              </a:r>
            </a:p>
          </p:txBody>
        </p:sp>
        <p:sp>
          <p:nvSpPr>
            <p:cNvPr id="17" name="Google Shape;242;p36">
              <a:extLst>
                <a:ext uri="{FF2B5EF4-FFF2-40B4-BE49-F238E27FC236}">
                  <a16:creationId xmlns:a16="http://schemas.microsoft.com/office/drawing/2014/main" id="{7BA6092E-BF84-8F28-54B8-EC2DC8805761}"/>
                </a:ext>
              </a:extLst>
            </p:cNvPr>
            <p:cNvSpPr txBox="1">
              <a:spLocks/>
            </p:cNvSpPr>
            <p:nvPr/>
          </p:nvSpPr>
          <p:spPr>
            <a:xfrm>
              <a:off x="5063135"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2%</a:t>
              </a:r>
            </a:p>
          </p:txBody>
        </p:sp>
        <p:sp>
          <p:nvSpPr>
            <p:cNvPr id="18" name="Google Shape;242;p36">
              <a:extLst>
                <a:ext uri="{FF2B5EF4-FFF2-40B4-BE49-F238E27FC236}">
                  <a16:creationId xmlns:a16="http://schemas.microsoft.com/office/drawing/2014/main" id="{CDAC81E5-B974-9329-282A-529F90F14656}"/>
                </a:ext>
              </a:extLst>
            </p:cNvPr>
            <p:cNvSpPr txBox="1">
              <a:spLocks/>
            </p:cNvSpPr>
            <p:nvPr/>
          </p:nvSpPr>
          <p:spPr>
            <a:xfrm>
              <a:off x="5647706"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3%</a:t>
              </a:r>
            </a:p>
          </p:txBody>
        </p:sp>
        <p:sp>
          <p:nvSpPr>
            <p:cNvPr id="19" name="Google Shape;242;p36">
              <a:extLst>
                <a:ext uri="{FF2B5EF4-FFF2-40B4-BE49-F238E27FC236}">
                  <a16:creationId xmlns:a16="http://schemas.microsoft.com/office/drawing/2014/main" id="{269B776A-EC9B-07F3-4E7B-B22F1A6AB159}"/>
                </a:ext>
              </a:extLst>
            </p:cNvPr>
            <p:cNvSpPr txBox="1">
              <a:spLocks/>
            </p:cNvSpPr>
            <p:nvPr/>
          </p:nvSpPr>
          <p:spPr>
            <a:xfrm>
              <a:off x="6232277"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4%</a:t>
              </a:r>
            </a:p>
          </p:txBody>
        </p:sp>
        <p:sp>
          <p:nvSpPr>
            <p:cNvPr id="20" name="Google Shape;242;p36">
              <a:extLst>
                <a:ext uri="{FF2B5EF4-FFF2-40B4-BE49-F238E27FC236}">
                  <a16:creationId xmlns:a16="http://schemas.microsoft.com/office/drawing/2014/main" id="{8461D184-991D-6392-C2B9-D12F98A31812}"/>
                </a:ext>
              </a:extLst>
            </p:cNvPr>
            <p:cNvSpPr txBox="1">
              <a:spLocks/>
            </p:cNvSpPr>
            <p:nvPr/>
          </p:nvSpPr>
          <p:spPr>
            <a:xfrm>
              <a:off x="6802649"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5%</a:t>
              </a:r>
            </a:p>
          </p:txBody>
        </p:sp>
        <p:sp>
          <p:nvSpPr>
            <p:cNvPr id="21" name="Google Shape;242;p36">
              <a:extLst>
                <a:ext uri="{FF2B5EF4-FFF2-40B4-BE49-F238E27FC236}">
                  <a16:creationId xmlns:a16="http://schemas.microsoft.com/office/drawing/2014/main" id="{FA783092-DAD1-3C9E-789C-7FA6AC9F01E0}"/>
                </a:ext>
              </a:extLst>
            </p:cNvPr>
            <p:cNvSpPr txBox="1">
              <a:spLocks/>
            </p:cNvSpPr>
            <p:nvPr/>
          </p:nvSpPr>
          <p:spPr>
            <a:xfrm>
              <a:off x="7373021"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6%</a:t>
              </a:r>
            </a:p>
          </p:txBody>
        </p:sp>
        <p:sp>
          <p:nvSpPr>
            <p:cNvPr id="22" name="Google Shape;242;p36">
              <a:extLst>
                <a:ext uri="{FF2B5EF4-FFF2-40B4-BE49-F238E27FC236}">
                  <a16:creationId xmlns:a16="http://schemas.microsoft.com/office/drawing/2014/main" id="{A57CFF95-3225-AA2D-1B65-F2B898D0E02B}"/>
                </a:ext>
              </a:extLst>
            </p:cNvPr>
            <p:cNvSpPr txBox="1">
              <a:spLocks/>
            </p:cNvSpPr>
            <p:nvPr/>
          </p:nvSpPr>
          <p:spPr>
            <a:xfrm>
              <a:off x="7955621"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7%</a:t>
              </a:r>
            </a:p>
          </p:txBody>
        </p:sp>
        <p:sp>
          <p:nvSpPr>
            <p:cNvPr id="23" name="Google Shape;242;p36">
              <a:extLst>
                <a:ext uri="{FF2B5EF4-FFF2-40B4-BE49-F238E27FC236}">
                  <a16:creationId xmlns:a16="http://schemas.microsoft.com/office/drawing/2014/main" id="{CB8B12AA-7FD4-B965-D781-F1EB783D4D6F}"/>
                </a:ext>
              </a:extLst>
            </p:cNvPr>
            <p:cNvSpPr txBox="1">
              <a:spLocks/>
            </p:cNvSpPr>
            <p:nvPr/>
          </p:nvSpPr>
          <p:spPr>
            <a:xfrm>
              <a:off x="8538221"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8%</a:t>
              </a:r>
            </a:p>
          </p:txBody>
        </p:sp>
      </p:grpSp>
      <p:grpSp>
        <p:nvGrpSpPr>
          <p:cNvPr id="25" name="Group 24">
            <a:extLst>
              <a:ext uri="{FF2B5EF4-FFF2-40B4-BE49-F238E27FC236}">
                <a16:creationId xmlns:a16="http://schemas.microsoft.com/office/drawing/2014/main" id="{05FB83E6-7311-D252-320B-AE03191296FE}"/>
              </a:ext>
            </a:extLst>
          </p:cNvPr>
          <p:cNvGrpSpPr/>
          <p:nvPr/>
        </p:nvGrpSpPr>
        <p:grpSpPr>
          <a:xfrm>
            <a:off x="3972291" y="4183220"/>
            <a:ext cx="5005883" cy="566403"/>
            <a:chOff x="3941564" y="3889059"/>
            <a:chExt cx="5005883" cy="566403"/>
          </a:xfrm>
        </p:grpSpPr>
        <p:sp>
          <p:nvSpPr>
            <p:cNvPr id="26" name="Google Shape;242;p36">
              <a:extLst>
                <a:ext uri="{FF2B5EF4-FFF2-40B4-BE49-F238E27FC236}">
                  <a16:creationId xmlns:a16="http://schemas.microsoft.com/office/drawing/2014/main" id="{85283D13-CFBF-3D87-6704-0D642ECED11F}"/>
                </a:ext>
              </a:extLst>
            </p:cNvPr>
            <p:cNvSpPr txBox="1">
              <a:spLocks/>
            </p:cNvSpPr>
            <p:nvPr/>
          </p:nvSpPr>
          <p:spPr>
            <a:xfrm>
              <a:off x="4820527" y="3982138"/>
              <a:ext cx="3074924" cy="473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ctr">
                <a:buClr>
                  <a:srgbClr val="273D40"/>
                </a:buClr>
                <a:buSzPts val="600"/>
                <a:buNone/>
              </a:pPr>
              <a:r>
                <a:rPr lang="en-GB" dirty="0"/>
                <a:t>Average Income per Rental</a:t>
              </a:r>
            </a:p>
            <a:p>
              <a:pPr marL="0" indent="0" algn="ctr">
                <a:buClr>
                  <a:srgbClr val="273D40"/>
                </a:buClr>
                <a:buSzPts val="600"/>
                <a:buNone/>
              </a:pPr>
              <a:r>
                <a:rPr lang="en-GB" sz="1200" dirty="0"/>
                <a:t>(Top and Bottom 3 Labelled)</a:t>
              </a:r>
            </a:p>
          </p:txBody>
        </p:sp>
        <p:sp>
          <p:nvSpPr>
            <p:cNvPr id="27" name="Google Shape;242;p36">
              <a:extLst>
                <a:ext uri="{FF2B5EF4-FFF2-40B4-BE49-F238E27FC236}">
                  <a16:creationId xmlns:a16="http://schemas.microsoft.com/office/drawing/2014/main" id="{6F5A71E4-1540-AB1C-CB4C-6DB46F256A67}"/>
                </a:ext>
              </a:extLst>
            </p:cNvPr>
            <p:cNvSpPr txBox="1">
              <a:spLocks/>
            </p:cNvSpPr>
            <p:nvPr/>
          </p:nvSpPr>
          <p:spPr>
            <a:xfrm>
              <a:off x="3941564" y="3895234"/>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$0</a:t>
              </a:r>
            </a:p>
          </p:txBody>
        </p:sp>
        <p:sp>
          <p:nvSpPr>
            <p:cNvPr id="28" name="Google Shape;242;p36">
              <a:extLst>
                <a:ext uri="{FF2B5EF4-FFF2-40B4-BE49-F238E27FC236}">
                  <a16:creationId xmlns:a16="http://schemas.microsoft.com/office/drawing/2014/main" id="{66DEE119-1F5D-90E6-4BEE-58C03AF823D4}"/>
                </a:ext>
              </a:extLst>
            </p:cNvPr>
            <p:cNvSpPr txBox="1">
              <a:spLocks/>
            </p:cNvSpPr>
            <p:nvPr/>
          </p:nvSpPr>
          <p:spPr>
            <a:xfrm>
              <a:off x="4486873" y="3895234"/>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$1</a:t>
              </a:r>
            </a:p>
          </p:txBody>
        </p:sp>
        <p:sp>
          <p:nvSpPr>
            <p:cNvPr id="29" name="Google Shape;242;p36">
              <a:extLst>
                <a:ext uri="{FF2B5EF4-FFF2-40B4-BE49-F238E27FC236}">
                  <a16:creationId xmlns:a16="http://schemas.microsoft.com/office/drawing/2014/main" id="{B94CCD8D-50ED-F6EC-C73A-E02D3419827B}"/>
                </a:ext>
              </a:extLst>
            </p:cNvPr>
            <p:cNvSpPr txBox="1">
              <a:spLocks/>
            </p:cNvSpPr>
            <p:nvPr/>
          </p:nvSpPr>
          <p:spPr>
            <a:xfrm>
              <a:off x="5063135"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$2</a:t>
              </a:r>
            </a:p>
          </p:txBody>
        </p:sp>
        <p:sp>
          <p:nvSpPr>
            <p:cNvPr id="30" name="Google Shape;242;p36">
              <a:extLst>
                <a:ext uri="{FF2B5EF4-FFF2-40B4-BE49-F238E27FC236}">
                  <a16:creationId xmlns:a16="http://schemas.microsoft.com/office/drawing/2014/main" id="{99692659-6B4A-9D35-D5AC-5F01A77B2F95}"/>
                </a:ext>
              </a:extLst>
            </p:cNvPr>
            <p:cNvSpPr txBox="1">
              <a:spLocks/>
            </p:cNvSpPr>
            <p:nvPr/>
          </p:nvSpPr>
          <p:spPr>
            <a:xfrm>
              <a:off x="5647706"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$3</a:t>
              </a:r>
            </a:p>
          </p:txBody>
        </p:sp>
        <p:sp>
          <p:nvSpPr>
            <p:cNvPr id="31" name="Google Shape;242;p36">
              <a:extLst>
                <a:ext uri="{FF2B5EF4-FFF2-40B4-BE49-F238E27FC236}">
                  <a16:creationId xmlns:a16="http://schemas.microsoft.com/office/drawing/2014/main" id="{503C10E9-77D1-D691-B655-6568482179C9}"/>
                </a:ext>
              </a:extLst>
            </p:cNvPr>
            <p:cNvSpPr txBox="1">
              <a:spLocks/>
            </p:cNvSpPr>
            <p:nvPr/>
          </p:nvSpPr>
          <p:spPr>
            <a:xfrm>
              <a:off x="6232277"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$4</a:t>
              </a:r>
            </a:p>
          </p:txBody>
        </p:sp>
        <p:sp>
          <p:nvSpPr>
            <p:cNvPr id="32" name="Google Shape;242;p36">
              <a:extLst>
                <a:ext uri="{FF2B5EF4-FFF2-40B4-BE49-F238E27FC236}">
                  <a16:creationId xmlns:a16="http://schemas.microsoft.com/office/drawing/2014/main" id="{16CF1A30-04A9-B207-C6BC-00A6D88EE036}"/>
                </a:ext>
              </a:extLst>
            </p:cNvPr>
            <p:cNvSpPr txBox="1">
              <a:spLocks/>
            </p:cNvSpPr>
            <p:nvPr/>
          </p:nvSpPr>
          <p:spPr>
            <a:xfrm>
              <a:off x="6802649"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$5</a:t>
              </a:r>
            </a:p>
          </p:txBody>
        </p:sp>
        <p:sp>
          <p:nvSpPr>
            <p:cNvPr id="33" name="Google Shape;242;p36">
              <a:extLst>
                <a:ext uri="{FF2B5EF4-FFF2-40B4-BE49-F238E27FC236}">
                  <a16:creationId xmlns:a16="http://schemas.microsoft.com/office/drawing/2014/main" id="{BA9CBD1C-EA29-033F-8F74-54FC69696FEB}"/>
                </a:ext>
              </a:extLst>
            </p:cNvPr>
            <p:cNvSpPr txBox="1">
              <a:spLocks/>
            </p:cNvSpPr>
            <p:nvPr/>
          </p:nvSpPr>
          <p:spPr>
            <a:xfrm>
              <a:off x="7373021"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$6</a:t>
              </a:r>
            </a:p>
          </p:txBody>
        </p:sp>
        <p:sp>
          <p:nvSpPr>
            <p:cNvPr id="34" name="Google Shape;242;p36">
              <a:extLst>
                <a:ext uri="{FF2B5EF4-FFF2-40B4-BE49-F238E27FC236}">
                  <a16:creationId xmlns:a16="http://schemas.microsoft.com/office/drawing/2014/main" id="{E6725EEC-C4F3-79D1-1E98-59280F67C052}"/>
                </a:ext>
              </a:extLst>
            </p:cNvPr>
            <p:cNvSpPr txBox="1">
              <a:spLocks/>
            </p:cNvSpPr>
            <p:nvPr/>
          </p:nvSpPr>
          <p:spPr>
            <a:xfrm>
              <a:off x="7955621"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$7</a:t>
              </a:r>
            </a:p>
          </p:txBody>
        </p:sp>
        <p:sp>
          <p:nvSpPr>
            <p:cNvPr id="35" name="Google Shape;242;p36">
              <a:extLst>
                <a:ext uri="{FF2B5EF4-FFF2-40B4-BE49-F238E27FC236}">
                  <a16:creationId xmlns:a16="http://schemas.microsoft.com/office/drawing/2014/main" id="{80FBDD1B-5E67-A660-F959-FD91C18A3411}"/>
                </a:ext>
              </a:extLst>
            </p:cNvPr>
            <p:cNvSpPr txBox="1">
              <a:spLocks/>
            </p:cNvSpPr>
            <p:nvPr/>
          </p:nvSpPr>
          <p:spPr>
            <a:xfrm>
              <a:off x="8538221"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$8</a:t>
              </a:r>
            </a:p>
          </p:txBody>
        </p:sp>
      </p:grpSp>
      <p:sp>
        <p:nvSpPr>
          <p:cNvPr id="50" name="TextBox 49">
            <a:extLst>
              <a:ext uri="{FF2B5EF4-FFF2-40B4-BE49-F238E27FC236}">
                <a16:creationId xmlns:a16="http://schemas.microsoft.com/office/drawing/2014/main" id="{82E8BA5E-4048-9EBC-09BE-1254AFF78A8A}"/>
              </a:ext>
            </a:extLst>
          </p:cNvPr>
          <p:cNvSpPr txBox="1"/>
          <p:nvPr/>
        </p:nvSpPr>
        <p:spPr>
          <a:xfrm>
            <a:off x="1005445" y="2688980"/>
            <a:ext cx="3074924" cy="1585049"/>
          </a:xfrm>
          <a:prstGeom prst="rect">
            <a:avLst/>
          </a:prstGeom>
          <a:solidFill>
            <a:srgbClr val="F59BA3"/>
          </a:solidFill>
          <a:ln>
            <a:solidFill>
              <a:srgbClr val="191919"/>
            </a:solidFill>
          </a:ln>
        </p:spPr>
        <p:txBody>
          <a:bodyPr wrap="square" anchor="ctr">
            <a:spAutoFit/>
          </a:bodyPr>
          <a:lstStyle/>
          <a:p>
            <a:pPr>
              <a:buClr>
                <a:srgbClr val="273D40"/>
              </a:buClr>
              <a:buSzPts val="600"/>
            </a:pPr>
            <a:r>
              <a:rPr lang="en-GB" sz="1700" dirty="0">
                <a:latin typeface="Courier Prime" panose="00000509000000000000" charset="0"/>
              </a:rPr>
              <a:t>Highest earnings per rental were:</a:t>
            </a:r>
            <a:endParaRPr lang="en-GB" sz="1700" dirty="0">
              <a:solidFill>
                <a:schemeClr val="dk1"/>
              </a:solidFill>
              <a:latin typeface="Courier Prime" panose="00000509000000000000" charset="0"/>
            </a:endParaRPr>
          </a:p>
          <a:p>
            <a:pPr marL="342900" indent="-342900">
              <a:buClr>
                <a:srgbClr val="191919"/>
              </a:buClr>
              <a:buSzPct val="100000"/>
              <a:buFont typeface="+mj-lt"/>
              <a:buAutoNum type="arabicPeriod"/>
            </a:pPr>
            <a:r>
              <a:rPr lang="en-GB" sz="1700" dirty="0">
                <a:latin typeface="Courier Prime" panose="00000509000000000000" charset="0"/>
              </a:rPr>
              <a:t>Comedy………………… $4.70</a:t>
            </a:r>
          </a:p>
          <a:p>
            <a:pPr marL="342900" indent="-342900">
              <a:buClr>
                <a:srgbClr val="191919"/>
              </a:buClr>
              <a:buSzPct val="100000"/>
              <a:buFont typeface="+mj-lt"/>
              <a:buAutoNum type="arabicPeriod"/>
            </a:pPr>
            <a:r>
              <a:rPr lang="en-GB" sz="1700" dirty="0">
                <a:latin typeface="Courier Prime" panose="00000509000000000000" charset="0"/>
              </a:rPr>
              <a:t>New Releases… $4.59</a:t>
            </a:r>
          </a:p>
          <a:p>
            <a:pPr marL="342900" indent="-342900">
              <a:buClr>
                <a:srgbClr val="191919"/>
              </a:buClr>
              <a:buSzPct val="100000"/>
              <a:buFont typeface="+mj-lt"/>
              <a:buAutoNum type="arabicPeriod"/>
            </a:pPr>
            <a:r>
              <a:rPr lang="en-GB" sz="1700" dirty="0">
                <a:latin typeface="Courier Prime" panose="00000509000000000000" charset="0"/>
              </a:rPr>
              <a:t>Sports………………… $4.53</a:t>
            </a:r>
          </a:p>
          <a:p>
            <a:pPr algn="ctr">
              <a:buClr>
                <a:srgbClr val="191919"/>
              </a:buClr>
              <a:buSzPct val="100000"/>
            </a:pPr>
            <a:r>
              <a:rPr lang="en-GB" sz="1200" dirty="0">
                <a:latin typeface="Courier Prime" panose="00000509000000000000" charset="0"/>
              </a:rPr>
              <a:t>(Average = $4.20)</a:t>
            </a:r>
          </a:p>
        </p:txBody>
      </p:sp>
      <p:pic>
        <p:nvPicPr>
          <p:cNvPr id="52" name="Picture 51">
            <a:extLst>
              <a:ext uri="{FF2B5EF4-FFF2-40B4-BE49-F238E27FC236}">
                <a16:creationId xmlns:a16="http://schemas.microsoft.com/office/drawing/2014/main" id="{4F20A000-7CF2-42F8-BEAC-285795220189}"/>
              </a:ext>
            </a:extLst>
          </p:cNvPr>
          <p:cNvPicPr>
            <a:picLocks noChangeAspect="1"/>
          </p:cNvPicPr>
          <p:nvPr/>
        </p:nvPicPr>
        <p:blipFill>
          <a:blip r:embed="rId3"/>
          <a:stretch>
            <a:fillRect/>
          </a:stretch>
        </p:blipFill>
        <p:spPr>
          <a:xfrm>
            <a:off x="4193744" y="1311371"/>
            <a:ext cx="4607356" cy="28947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subTitle" idx="1"/>
          </p:nvPr>
        </p:nvSpPr>
        <p:spPr>
          <a:xfrm>
            <a:off x="2195950" y="3269575"/>
            <a:ext cx="3631800" cy="533700"/>
          </a:xfrm>
          <a:prstGeom prst="rect">
            <a:avLst/>
          </a:prstGeom>
        </p:spPr>
        <p:txBody>
          <a:bodyPr spcFirstLastPara="1" wrap="square" lIns="91425" tIns="91425" rIns="91425" bIns="91425" anchor="ctr" anchorCtr="0">
            <a:noAutofit/>
          </a:bodyPr>
          <a:lstStyle/>
          <a:p>
            <a:pPr marL="0" indent="0"/>
            <a:r>
              <a:rPr lang="en-GB" dirty="0"/>
              <a:t>How does age rating affect rental income?</a:t>
            </a:r>
          </a:p>
        </p:txBody>
      </p:sp>
      <p:sp>
        <p:nvSpPr>
          <p:cNvPr id="233" name="Google Shape;233;p35"/>
          <p:cNvSpPr txBox="1">
            <a:spLocks noGrp="1"/>
          </p:cNvSpPr>
          <p:nvPr>
            <p:ph type="title"/>
          </p:nvPr>
        </p:nvSpPr>
        <p:spPr>
          <a:xfrm>
            <a:off x="2195938" y="2011675"/>
            <a:ext cx="4001400" cy="1095600"/>
          </a:xfrm>
          <a:prstGeom prst="rect">
            <a:avLst/>
          </a:prstGeom>
        </p:spPr>
        <p:txBody>
          <a:bodyPr spcFirstLastPara="1" wrap="square" lIns="91425" tIns="91425" rIns="91425" bIns="91425" anchor="ctr" anchorCtr="0">
            <a:noAutofit/>
          </a:bodyPr>
          <a:lstStyle/>
          <a:p>
            <a:r>
              <a:rPr lang="en" dirty="0"/>
              <a:t>RATINGS</a:t>
            </a:r>
            <a:endParaRPr lang="en-GB" dirty="0"/>
          </a:p>
        </p:txBody>
      </p:sp>
      <p:sp>
        <p:nvSpPr>
          <p:cNvPr id="234" name="Google Shape;234;p35"/>
          <p:cNvSpPr txBox="1">
            <a:spLocks noGrp="1"/>
          </p:cNvSpPr>
          <p:nvPr>
            <p:ph type="title" idx="2"/>
          </p:nvPr>
        </p:nvSpPr>
        <p:spPr>
          <a:xfrm>
            <a:off x="772128" y="1924675"/>
            <a:ext cx="1268400" cy="1269600"/>
          </a:xfrm>
          <a:prstGeom prst="rect">
            <a:avLst/>
          </a:prstGeom>
        </p:spPr>
        <p:txBody>
          <a:bodyPr spcFirstLastPara="1" wrap="square" lIns="91425" tIns="91425" rIns="91425" bIns="91425" anchor="ctr" anchorCtr="0">
            <a:noAutofit/>
          </a:bodyPr>
          <a:lstStyle/>
          <a:p>
            <a:r>
              <a:rPr lang="en" dirty="0"/>
              <a:t>04</a:t>
            </a:r>
            <a:endParaRPr dirty="0"/>
          </a:p>
        </p:txBody>
      </p:sp>
      <p:pic>
        <p:nvPicPr>
          <p:cNvPr id="2" name="Google Shape;357;p40">
            <a:extLst>
              <a:ext uri="{FF2B5EF4-FFF2-40B4-BE49-F238E27FC236}">
                <a16:creationId xmlns:a16="http://schemas.microsoft.com/office/drawing/2014/main" id="{AD7C1F0C-0D14-B953-D448-E9EF61F86D90}"/>
              </a:ext>
            </a:extLst>
          </p:cNvPr>
          <p:cNvPicPr preferRelativeResize="0"/>
          <p:nvPr/>
        </p:nvPicPr>
        <p:blipFill>
          <a:blip r:embed="rId3">
            <a:alphaModFix/>
          </a:blip>
          <a:stretch>
            <a:fillRect/>
          </a:stretch>
        </p:blipFill>
        <p:spPr>
          <a:xfrm>
            <a:off x="6948052" y="2485972"/>
            <a:ext cx="2402119" cy="2404074"/>
          </a:xfrm>
          <a:prstGeom prst="rect">
            <a:avLst/>
          </a:prstGeom>
          <a:noFill/>
          <a:ln>
            <a:noFill/>
          </a:ln>
        </p:spPr>
      </p:pic>
    </p:spTree>
    <p:extLst>
      <p:ext uri="{BB962C8B-B14F-4D97-AF65-F5344CB8AC3E}">
        <p14:creationId xmlns:p14="http://schemas.microsoft.com/office/powerpoint/2010/main" val="414772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2"/>
          <p:cNvSpPr txBox="1">
            <a:spLocks noGrp="1"/>
          </p:cNvSpPr>
          <p:nvPr>
            <p:ph type="title"/>
          </p:nvPr>
        </p:nvSpPr>
        <p:spPr>
          <a:xfrm>
            <a:off x="715100" y="445025"/>
            <a:ext cx="7704000" cy="572700"/>
          </a:xfrm>
          <a:prstGeom prst="rect">
            <a:avLst/>
          </a:prstGeom>
        </p:spPr>
        <p:txBody>
          <a:bodyPr spcFirstLastPara="1" wrap="square" lIns="91425" tIns="91425" rIns="91425" bIns="91425" anchor="t" anchorCtr="0">
            <a:noAutofit/>
          </a:bodyPr>
          <a:lstStyle/>
          <a:p>
            <a:pPr lvl="0"/>
            <a:r>
              <a:rPr lang="en" dirty="0"/>
              <a:t>REVENUE AND </a:t>
            </a:r>
            <a:r>
              <a:rPr lang="en" dirty="0">
                <a:ln>
                  <a:solidFill>
                    <a:srgbClr val="191919"/>
                  </a:solidFill>
                </a:ln>
                <a:solidFill>
                  <a:srgbClr val="F59BA3"/>
                </a:solidFill>
              </a:rPr>
              <a:t>RATINGS</a:t>
            </a:r>
            <a:endParaRPr dirty="0">
              <a:ln>
                <a:solidFill>
                  <a:srgbClr val="191919"/>
                </a:solidFill>
              </a:ln>
            </a:endParaRPr>
          </a:p>
        </p:txBody>
      </p:sp>
      <p:sp>
        <p:nvSpPr>
          <p:cNvPr id="370" name="Google Shape;370;p42"/>
          <p:cNvSpPr txBox="1">
            <a:spLocks noGrp="1"/>
          </p:cNvSpPr>
          <p:nvPr>
            <p:ph type="subTitle" idx="1"/>
          </p:nvPr>
        </p:nvSpPr>
        <p:spPr>
          <a:xfrm>
            <a:off x="5839619" y="1218277"/>
            <a:ext cx="2984343" cy="2744392"/>
          </a:xfrm>
          <a:prstGeom prst="rect">
            <a:avLst/>
          </a:prstGeom>
        </p:spPr>
        <p:txBody>
          <a:bodyPr spcFirstLastPara="1" wrap="square" lIns="91425" tIns="91425" rIns="91425" bIns="91425" anchor="ctr" anchorCtr="0">
            <a:noAutofit/>
          </a:bodyPr>
          <a:lstStyle/>
          <a:p>
            <a:pPr marL="0" indent="0">
              <a:spcAft>
                <a:spcPts val="600"/>
              </a:spcAft>
            </a:pPr>
            <a:r>
              <a:rPr lang="en-GB" dirty="0"/>
              <a:t>P</a:t>
            </a:r>
            <a:r>
              <a:rPr lang="en" dirty="0"/>
              <a:t>G-13 films generate the highest revenue, at $13,856</a:t>
            </a:r>
          </a:p>
          <a:p>
            <a:pPr marL="0" indent="0">
              <a:spcAft>
                <a:spcPts val="600"/>
              </a:spcAft>
            </a:pPr>
            <a:r>
              <a:rPr lang="en" dirty="0"/>
              <a:t>The lowest earning category was G, at $10,512</a:t>
            </a:r>
          </a:p>
          <a:p>
            <a:pPr marL="0" indent="0">
              <a:spcAft>
                <a:spcPts val="600"/>
              </a:spcAft>
            </a:pPr>
            <a:r>
              <a:rPr lang="en" dirty="0"/>
              <a:t>The other categories produced between $12,000 and $12,700</a:t>
            </a:r>
            <a:endParaRPr dirty="0"/>
          </a:p>
        </p:txBody>
      </p:sp>
      <p:grpSp>
        <p:nvGrpSpPr>
          <p:cNvPr id="6" name="Group 5">
            <a:extLst>
              <a:ext uri="{FF2B5EF4-FFF2-40B4-BE49-F238E27FC236}">
                <a16:creationId xmlns:a16="http://schemas.microsoft.com/office/drawing/2014/main" id="{A5270C3F-E913-158B-2BCA-C1024B1220E3}"/>
              </a:ext>
            </a:extLst>
          </p:cNvPr>
          <p:cNvGrpSpPr/>
          <p:nvPr/>
        </p:nvGrpSpPr>
        <p:grpSpPr>
          <a:xfrm>
            <a:off x="372043" y="1218278"/>
            <a:ext cx="5467574" cy="2706943"/>
            <a:chOff x="251695" y="1241510"/>
            <a:chExt cx="5767692" cy="2855529"/>
          </a:xfrm>
        </p:grpSpPr>
        <p:sp>
          <p:nvSpPr>
            <p:cNvPr id="372" name="Google Shape;372;p42"/>
            <p:cNvSpPr/>
            <p:nvPr/>
          </p:nvSpPr>
          <p:spPr>
            <a:xfrm>
              <a:off x="695022" y="1241510"/>
              <a:ext cx="4881039" cy="2622388"/>
            </a:xfrm>
            <a:prstGeom prst="round2SameRect">
              <a:avLst>
                <a:gd name="adj1" fmla="val 9051"/>
                <a:gd name="adj2"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73" name="Google Shape;373;p42"/>
            <p:cNvSpPr/>
            <p:nvPr/>
          </p:nvSpPr>
          <p:spPr>
            <a:xfrm rot="10800000">
              <a:off x="251695" y="3835154"/>
              <a:ext cx="5767692" cy="261885"/>
            </a:xfrm>
            <a:prstGeom prst="round2SameRect">
              <a:avLst>
                <a:gd name="adj1" fmla="val 50000"/>
                <a:gd name="adj2"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dirty="0"/>
            </a:p>
          </p:txBody>
        </p:sp>
        <p:pic>
          <p:nvPicPr>
            <p:cNvPr id="3" name="Picture 2">
              <a:extLst>
                <a:ext uri="{FF2B5EF4-FFF2-40B4-BE49-F238E27FC236}">
                  <a16:creationId xmlns:a16="http://schemas.microsoft.com/office/drawing/2014/main" id="{BBEADE32-E1A2-D01A-837C-63A5ED382CBF}"/>
                </a:ext>
              </a:extLst>
            </p:cNvPr>
            <p:cNvPicPr>
              <a:picLocks noChangeAspect="1"/>
            </p:cNvPicPr>
            <p:nvPr/>
          </p:nvPicPr>
          <p:blipFill rotWithShape="1">
            <a:blip r:embed="rId3"/>
            <a:srcRect t="-29" b="3838"/>
            <a:stretch/>
          </p:blipFill>
          <p:spPr>
            <a:xfrm>
              <a:off x="838021" y="1390424"/>
              <a:ext cx="4595038" cy="2444730"/>
            </a:xfrm>
            <a:prstGeom prst="round2SameRect">
              <a:avLst>
                <a:gd name="adj1" fmla="val 8502"/>
                <a:gd name="adj2" fmla="val 0"/>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8"/>
          <p:cNvSpPr txBox="1">
            <a:spLocks noGrp="1"/>
          </p:cNvSpPr>
          <p:nvPr>
            <p:ph type="title"/>
          </p:nvPr>
        </p:nvSpPr>
        <p:spPr>
          <a:xfrm>
            <a:off x="2618450" y="2088423"/>
            <a:ext cx="5492400" cy="799500"/>
          </a:xfrm>
          <a:prstGeom prst="rect">
            <a:avLst/>
          </a:prstGeom>
        </p:spPr>
        <p:txBody>
          <a:bodyPr spcFirstLastPara="1" wrap="square" lIns="91425" tIns="91425" rIns="91425" bIns="91425" anchor="b" anchorCtr="0">
            <a:noAutofit/>
          </a:bodyPr>
          <a:lstStyle/>
          <a:p>
            <a:r>
              <a:rPr lang="en" sz="3600" dirty="0"/>
              <a:t>SUMMARY AND </a:t>
            </a:r>
            <a:r>
              <a:rPr lang="en-GB" sz="3600" dirty="0">
                <a:ln>
                  <a:solidFill>
                    <a:srgbClr val="131309"/>
                  </a:solidFill>
                </a:ln>
                <a:solidFill>
                  <a:srgbClr val="FF838E"/>
                </a:solidFill>
              </a:rPr>
              <a:t>RECOMMENDATIONS</a:t>
            </a:r>
            <a:endParaRPr sz="3600" dirty="0">
              <a:ln>
                <a:solidFill>
                  <a:srgbClr val="131309"/>
                </a:solidFill>
              </a:ln>
              <a:solidFill>
                <a:srgbClr val="FF838E"/>
              </a:solidFill>
            </a:endParaRPr>
          </a:p>
        </p:txBody>
      </p:sp>
      <p:sp>
        <p:nvSpPr>
          <p:cNvPr id="536" name="Google Shape;536;p48"/>
          <p:cNvSpPr txBox="1">
            <a:spLocks noGrp="1"/>
          </p:cNvSpPr>
          <p:nvPr>
            <p:ph type="subTitle" idx="1"/>
          </p:nvPr>
        </p:nvSpPr>
        <p:spPr>
          <a:xfrm>
            <a:off x="2618450" y="3028023"/>
            <a:ext cx="5492400" cy="374400"/>
          </a:xfrm>
          <a:prstGeom prst="rect">
            <a:avLst/>
          </a:prstGeom>
        </p:spPr>
        <p:txBody>
          <a:bodyPr spcFirstLastPara="1" wrap="square" lIns="91425" tIns="91425" rIns="91425" bIns="91425" anchor="ctr" anchorCtr="0">
            <a:noAutofit/>
          </a:bodyPr>
          <a:lstStyle/>
          <a:p>
            <a:pPr marL="0" indent="0"/>
            <a:r>
              <a:rPr lang="en" dirty="0"/>
              <a:t>Key points for future decisions</a:t>
            </a:r>
            <a:endParaRPr dirty="0"/>
          </a:p>
        </p:txBody>
      </p:sp>
      <p:pic>
        <p:nvPicPr>
          <p:cNvPr id="537" name="Google Shape;537;p48"/>
          <p:cNvPicPr preferRelativeResize="0"/>
          <p:nvPr/>
        </p:nvPicPr>
        <p:blipFill>
          <a:blip r:embed="rId3">
            <a:alphaModFix/>
          </a:blip>
          <a:stretch>
            <a:fillRect/>
          </a:stretch>
        </p:blipFill>
        <p:spPr>
          <a:xfrm>
            <a:off x="-317500" y="1503475"/>
            <a:ext cx="2325760" cy="3410350"/>
          </a:xfrm>
          <a:prstGeom prst="rect">
            <a:avLst/>
          </a:prstGeom>
          <a:noFill/>
          <a:ln>
            <a:noFill/>
          </a:ln>
        </p:spPr>
      </p:pic>
    </p:spTree>
    <p:extLst>
      <p:ext uri="{BB962C8B-B14F-4D97-AF65-F5344CB8AC3E}">
        <p14:creationId xmlns:p14="http://schemas.microsoft.com/office/powerpoint/2010/main" val="320510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9"/>
          <p:cNvSpPr txBox="1">
            <a:spLocks noGrp="1"/>
          </p:cNvSpPr>
          <p:nvPr>
            <p:ph type="subTitle" idx="3"/>
          </p:nvPr>
        </p:nvSpPr>
        <p:spPr>
          <a:xfrm>
            <a:off x="1641775" y="3872275"/>
            <a:ext cx="2687700" cy="484800"/>
          </a:xfrm>
          <a:prstGeom prst="rect">
            <a:avLst/>
          </a:prstGeom>
        </p:spPr>
        <p:txBody>
          <a:bodyPr spcFirstLastPara="1" wrap="square" lIns="91425" tIns="91425" rIns="91425" bIns="91425" anchor="t" anchorCtr="0">
            <a:noAutofit/>
          </a:bodyPr>
          <a:lstStyle/>
          <a:p>
            <a:pPr marL="0" indent="0"/>
            <a:r>
              <a:rPr lang="en-GB" dirty="0"/>
              <a:t>8% of all revenue is sports films.</a:t>
            </a:r>
          </a:p>
        </p:txBody>
      </p:sp>
      <p:sp>
        <p:nvSpPr>
          <p:cNvPr id="302" name="Google Shape;30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dirty="0"/>
              <a:t>SUMMARY </a:t>
            </a:r>
            <a:r>
              <a:rPr lang="en-GB" dirty="0">
                <a:ln>
                  <a:solidFill>
                    <a:srgbClr val="191919"/>
                  </a:solidFill>
                </a:ln>
                <a:solidFill>
                  <a:srgbClr val="F59BA3"/>
                </a:solidFill>
              </a:rPr>
              <a:t>DATA</a:t>
            </a:r>
            <a:endParaRPr dirty="0">
              <a:ln>
                <a:solidFill>
                  <a:srgbClr val="191919"/>
                </a:solidFill>
              </a:ln>
              <a:solidFill>
                <a:srgbClr val="F59BA3"/>
              </a:solidFill>
            </a:endParaRPr>
          </a:p>
        </p:txBody>
      </p:sp>
      <p:sp>
        <p:nvSpPr>
          <p:cNvPr id="303" name="Google Shape;303;p39"/>
          <p:cNvSpPr txBox="1">
            <a:spLocks noGrp="1"/>
          </p:cNvSpPr>
          <p:nvPr>
            <p:ph type="subTitle" idx="1"/>
          </p:nvPr>
        </p:nvSpPr>
        <p:spPr>
          <a:xfrm>
            <a:off x="1641775" y="1632075"/>
            <a:ext cx="2687700" cy="653924"/>
          </a:xfrm>
          <a:prstGeom prst="rect">
            <a:avLst/>
          </a:prstGeom>
        </p:spPr>
        <p:txBody>
          <a:bodyPr spcFirstLastPara="1" wrap="square" lIns="91425" tIns="91425" rIns="91425" bIns="91425" anchor="t" anchorCtr="0">
            <a:noAutofit/>
          </a:bodyPr>
          <a:lstStyle/>
          <a:p>
            <a:pPr marL="0" indent="0"/>
            <a:r>
              <a:rPr lang="en" sz="1200" dirty="0"/>
              <a:t>The majority of big rental revenue countries are in Asia.</a:t>
            </a:r>
            <a:endParaRPr sz="1200" dirty="0"/>
          </a:p>
        </p:txBody>
      </p:sp>
      <p:sp>
        <p:nvSpPr>
          <p:cNvPr id="304" name="Google Shape;304;p39"/>
          <p:cNvSpPr txBox="1">
            <a:spLocks noGrp="1"/>
          </p:cNvSpPr>
          <p:nvPr>
            <p:ph type="subTitle" idx="2"/>
          </p:nvPr>
        </p:nvSpPr>
        <p:spPr>
          <a:xfrm>
            <a:off x="1633900" y="2752175"/>
            <a:ext cx="2687700" cy="733500"/>
          </a:xfrm>
          <a:prstGeom prst="rect">
            <a:avLst/>
          </a:prstGeom>
        </p:spPr>
        <p:txBody>
          <a:bodyPr spcFirstLastPara="1" wrap="square" lIns="91425" tIns="91425" rIns="91425" bIns="91425" anchor="t" anchorCtr="0">
            <a:noAutofit/>
          </a:bodyPr>
          <a:lstStyle/>
          <a:p>
            <a:pPr marL="0" indent="0"/>
            <a:r>
              <a:rPr lang="en-GB" dirty="0"/>
              <a:t>In the largest markets the average customer spent $101 on rentals.</a:t>
            </a:r>
          </a:p>
        </p:txBody>
      </p:sp>
      <p:sp>
        <p:nvSpPr>
          <p:cNvPr id="305" name="Google Shape;305;p39"/>
          <p:cNvSpPr txBox="1">
            <a:spLocks noGrp="1"/>
          </p:cNvSpPr>
          <p:nvPr>
            <p:ph type="subTitle" idx="4"/>
          </p:nvPr>
        </p:nvSpPr>
        <p:spPr>
          <a:xfrm>
            <a:off x="5352025" y="2752176"/>
            <a:ext cx="2687700" cy="733499"/>
          </a:xfrm>
          <a:prstGeom prst="rect">
            <a:avLst/>
          </a:prstGeom>
        </p:spPr>
        <p:txBody>
          <a:bodyPr spcFirstLastPara="1" wrap="square" lIns="91425" tIns="91425" rIns="91425" bIns="91425" anchor="t" anchorCtr="0">
            <a:noAutofit/>
          </a:bodyPr>
          <a:lstStyle/>
          <a:p>
            <a:pPr marL="0" indent="0"/>
            <a:r>
              <a:rPr lang="en-GB" dirty="0"/>
              <a:t>Loyal customers were worth on average $41 extra.</a:t>
            </a:r>
          </a:p>
        </p:txBody>
      </p:sp>
      <p:sp>
        <p:nvSpPr>
          <p:cNvPr id="306" name="Google Shape;306;p39"/>
          <p:cNvSpPr txBox="1">
            <a:spLocks noGrp="1"/>
          </p:cNvSpPr>
          <p:nvPr>
            <p:ph type="subTitle" idx="5"/>
          </p:nvPr>
        </p:nvSpPr>
        <p:spPr>
          <a:xfrm>
            <a:off x="5352026" y="1632076"/>
            <a:ext cx="2687700" cy="653925"/>
          </a:xfrm>
          <a:prstGeom prst="rect">
            <a:avLst/>
          </a:prstGeom>
        </p:spPr>
        <p:txBody>
          <a:bodyPr spcFirstLastPara="1" wrap="square" lIns="91425" tIns="91425" rIns="91425" bIns="91425" anchor="t" anchorCtr="0">
            <a:noAutofit/>
          </a:bodyPr>
          <a:lstStyle/>
          <a:p>
            <a:pPr marL="0" indent="0"/>
            <a:r>
              <a:rPr lang="en-GB" sz="1200" dirty="0"/>
              <a:t>PG-13 films outperform others by over $1,000.</a:t>
            </a:r>
          </a:p>
        </p:txBody>
      </p:sp>
      <p:sp>
        <p:nvSpPr>
          <p:cNvPr id="307" name="Google Shape;307;p39"/>
          <p:cNvSpPr txBox="1">
            <a:spLocks noGrp="1"/>
          </p:cNvSpPr>
          <p:nvPr>
            <p:ph type="subTitle" idx="6"/>
          </p:nvPr>
        </p:nvSpPr>
        <p:spPr>
          <a:xfrm>
            <a:off x="5352026" y="3872275"/>
            <a:ext cx="2687700" cy="484800"/>
          </a:xfrm>
          <a:prstGeom prst="rect">
            <a:avLst/>
          </a:prstGeom>
        </p:spPr>
        <p:txBody>
          <a:bodyPr spcFirstLastPara="1" wrap="square" lIns="91425" tIns="91425" rIns="91425" bIns="91425" anchor="t" anchorCtr="0">
            <a:noAutofit/>
          </a:bodyPr>
          <a:lstStyle/>
          <a:p>
            <a:pPr marL="0" indent="0"/>
            <a:r>
              <a:rPr lang="en-GB" dirty="0"/>
              <a:t>Comedies make the most per rental, at $4.70.</a:t>
            </a:r>
          </a:p>
        </p:txBody>
      </p:sp>
      <p:sp>
        <p:nvSpPr>
          <p:cNvPr id="308" name="Google Shape;308;p39"/>
          <p:cNvSpPr txBox="1">
            <a:spLocks noGrp="1"/>
          </p:cNvSpPr>
          <p:nvPr>
            <p:ph type="subTitle" idx="7"/>
          </p:nvPr>
        </p:nvSpPr>
        <p:spPr>
          <a:xfrm>
            <a:off x="1641775" y="1392625"/>
            <a:ext cx="2687700" cy="391800"/>
          </a:xfrm>
          <a:prstGeom prst="rect">
            <a:avLst/>
          </a:prstGeom>
        </p:spPr>
        <p:txBody>
          <a:bodyPr spcFirstLastPara="1" wrap="square" lIns="91425" tIns="91425" rIns="91425" bIns="91425" anchor="b" anchorCtr="0">
            <a:noAutofit/>
          </a:bodyPr>
          <a:lstStyle/>
          <a:p>
            <a:pPr marL="0" indent="0"/>
            <a:r>
              <a:rPr lang="en" sz="1600" dirty="0"/>
              <a:t>LOCATION:</a:t>
            </a:r>
            <a:r>
              <a:rPr lang="en" sz="1600" dirty="0">
                <a:ln>
                  <a:solidFill>
                    <a:srgbClr val="191919"/>
                  </a:solidFill>
                </a:ln>
                <a:solidFill>
                  <a:srgbClr val="F59BA3"/>
                </a:solidFill>
              </a:rPr>
              <a:t> INCOME</a:t>
            </a:r>
            <a:endParaRPr sz="1600" dirty="0">
              <a:ln>
                <a:solidFill>
                  <a:srgbClr val="191919"/>
                </a:solidFill>
              </a:ln>
              <a:solidFill>
                <a:srgbClr val="F59BA3"/>
              </a:solidFill>
            </a:endParaRPr>
          </a:p>
        </p:txBody>
      </p:sp>
      <p:sp>
        <p:nvSpPr>
          <p:cNvPr id="309" name="Google Shape;309;p39"/>
          <p:cNvSpPr txBox="1">
            <a:spLocks noGrp="1"/>
          </p:cNvSpPr>
          <p:nvPr>
            <p:ph type="subTitle" idx="8"/>
          </p:nvPr>
        </p:nvSpPr>
        <p:spPr>
          <a:xfrm>
            <a:off x="1633900" y="2512750"/>
            <a:ext cx="2687700" cy="391800"/>
          </a:xfrm>
          <a:prstGeom prst="rect">
            <a:avLst/>
          </a:prstGeom>
        </p:spPr>
        <p:txBody>
          <a:bodyPr spcFirstLastPara="1" wrap="square" lIns="91425" tIns="91425" rIns="91425" bIns="91425" anchor="b" anchorCtr="0">
            <a:noAutofit/>
          </a:bodyPr>
          <a:lstStyle/>
          <a:p>
            <a:pPr marL="0" indent="0"/>
            <a:r>
              <a:rPr lang="en-GB" sz="1600" dirty="0"/>
              <a:t>CUSTOMERS: </a:t>
            </a:r>
            <a:r>
              <a:rPr lang="en-GB" sz="1600" dirty="0">
                <a:ln>
                  <a:solidFill>
                    <a:srgbClr val="191919"/>
                  </a:solidFill>
                </a:ln>
                <a:solidFill>
                  <a:srgbClr val="F59BA3"/>
                </a:solidFill>
              </a:rPr>
              <a:t>SPENDING</a:t>
            </a:r>
          </a:p>
        </p:txBody>
      </p:sp>
      <p:sp>
        <p:nvSpPr>
          <p:cNvPr id="310" name="Google Shape;310;p39"/>
          <p:cNvSpPr txBox="1">
            <a:spLocks noGrp="1"/>
          </p:cNvSpPr>
          <p:nvPr>
            <p:ph type="subTitle" idx="9"/>
          </p:nvPr>
        </p:nvSpPr>
        <p:spPr>
          <a:xfrm>
            <a:off x="5352026" y="1392625"/>
            <a:ext cx="2687700" cy="391800"/>
          </a:xfrm>
          <a:prstGeom prst="rect">
            <a:avLst/>
          </a:prstGeom>
        </p:spPr>
        <p:txBody>
          <a:bodyPr spcFirstLastPara="1" wrap="square" lIns="91425" tIns="91425" rIns="91425" bIns="91425" anchor="b" anchorCtr="0">
            <a:noAutofit/>
          </a:bodyPr>
          <a:lstStyle/>
          <a:p>
            <a:pPr marL="0" indent="0"/>
            <a:r>
              <a:rPr lang="en-GB" sz="1600" dirty="0"/>
              <a:t>RATINGS: </a:t>
            </a:r>
            <a:r>
              <a:rPr lang="en-GB" sz="1600" dirty="0">
                <a:ln>
                  <a:solidFill>
                    <a:srgbClr val="191919"/>
                  </a:solidFill>
                </a:ln>
                <a:solidFill>
                  <a:srgbClr val="F59BA3"/>
                </a:solidFill>
              </a:rPr>
              <a:t>POPULARITY</a:t>
            </a:r>
          </a:p>
        </p:txBody>
      </p:sp>
      <p:sp>
        <p:nvSpPr>
          <p:cNvPr id="311" name="Google Shape;311;p39"/>
          <p:cNvSpPr txBox="1">
            <a:spLocks noGrp="1"/>
          </p:cNvSpPr>
          <p:nvPr>
            <p:ph type="subTitle" idx="13"/>
          </p:nvPr>
        </p:nvSpPr>
        <p:spPr>
          <a:xfrm>
            <a:off x="1641775" y="3632875"/>
            <a:ext cx="2687700" cy="391800"/>
          </a:xfrm>
          <a:prstGeom prst="rect">
            <a:avLst/>
          </a:prstGeom>
        </p:spPr>
        <p:txBody>
          <a:bodyPr spcFirstLastPara="1" wrap="square" lIns="91425" tIns="91425" rIns="91425" bIns="91425" anchor="b" anchorCtr="0">
            <a:noAutofit/>
          </a:bodyPr>
          <a:lstStyle/>
          <a:p>
            <a:pPr marL="0" indent="0"/>
            <a:r>
              <a:rPr lang="en-GB" sz="1600" dirty="0"/>
              <a:t>GENRE: </a:t>
            </a:r>
            <a:r>
              <a:rPr lang="en-GB" sz="1600" dirty="0">
                <a:ln>
                  <a:solidFill>
                    <a:srgbClr val="191919"/>
                  </a:solidFill>
                </a:ln>
                <a:solidFill>
                  <a:srgbClr val="F59BA3"/>
                </a:solidFill>
              </a:rPr>
              <a:t>REVENUE</a:t>
            </a:r>
            <a:endParaRPr sz="1600" dirty="0">
              <a:ln>
                <a:solidFill>
                  <a:srgbClr val="191919"/>
                </a:solidFill>
              </a:ln>
              <a:solidFill>
                <a:srgbClr val="F59BA3"/>
              </a:solidFill>
            </a:endParaRPr>
          </a:p>
        </p:txBody>
      </p:sp>
      <p:sp>
        <p:nvSpPr>
          <p:cNvPr id="312" name="Google Shape;312;p39"/>
          <p:cNvSpPr txBox="1">
            <a:spLocks noGrp="1"/>
          </p:cNvSpPr>
          <p:nvPr>
            <p:ph type="subTitle" idx="14"/>
          </p:nvPr>
        </p:nvSpPr>
        <p:spPr>
          <a:xfrm>
            <a:off x="5352032" y="2512750"/>
            <a:ext cx="2687700" cy="391800"/>
          </a:xfrm>
          <a:prstGeom prst="rect">
            <a:avLst/>
          </a:prstGeom>
        </p:spPr>
        <p:txBody>
          <a:bodyPr spcFirstLastPara="1" wrap="square" lIns="91425" tIns="91425" rIns="91425" bIns="91425" anchor="b" anchorCtr="0">
            <a:noAutofit/>
          </a:bodyPr>
          <a:lstStyle/>
          <a:p>
            <a:pPr marL="0" indent="0"/>
            <a:r>
              <a:rPr lang="en" sz="1600" dirty="0"/>
              <a:t>CUSTOMERS: </a:t>
            </a:r>
            <a:r>
              <a:rPr lang="en" sz="1600" dirty="0">
                <a:ln>
                  <a:solidFill>
                    <a:srgbClr val="191919"/>
                  </a:solidFill>
                </a:ln>
                <a:solidFill>
                  <a:srgbClr val="F59BA3"/>
                </a:solidFill>
              </a:rPr>
              <a:t>LOYALTY</a:t>
            </a:r>
            <a:endParaRPr sz="1600" dirty="0">
              <a:ln>
                <a:solidFill>
                  <a:srgbClr val="191919"/>
                </a:solidFill>
              </a:ln>
              <a:solidFill>
                <a:srgbClr val="F59BA3"/>
              </a:solidFill>
            </a:endParaRPr>
          </a:p>
        </p:txBody>
      </p:sp>
      <p:sp>
        <p:nvSpPr>
          <p:cNvPr id="313" name="Google Shape;313;p39"/>
          <p:cNvSpPr txBox="1">
            <a:spLocks noGrp="1"/>
          </p:cNvSpPr>
          <p:nvPr>
            <p:ph type="subTitle" idx="15"/>
          </p:nvPr>
        </p:nvSpPr>
        <p:spPr>
          <a:xfrm>
            <a:off x="5352025" y="3632875"/>
            <a:ext cx="2687700" cy="391800"/>
          </a:xfrm>
          <a:prstGeom prst="rect">
            <a:avLst/>
          </a:prstGeom>
        </p:spPr>
        <p:txBody>
          <a:bodyPr spcFirstLastPara="1" wrap="square" lIns="91425" tIns="91425" rIns="91425" bIns="91425" anchor="b" anchorCtr="0">
            <a:noAutofit/>
          </a:bodyPr>
          <a:lstStyle/>
          <a:p>
            <a:pPr marL="0" indent="0"/>
            <a:r>
              <a:rPr lang="en-GB" sz="1600" dirty="0"/>
              <a:t>GENRE: </a:t>
            </a:r>
            <a:r>
              <a:rPr lang="en-GB" sz="1600" dirty="0">
                <a:ln>
                  <a:solidFill>
                    <a:srgbClr val="191919"/>
                  </a:solidFill>
                </a:ln>
                <a:solidFill>
                  <a:srgbClr val="F59BA3"/>
                </a:solidFill>
              </a:rPr>
              <a:t>PROFITABILITY</a:t>
            </a:r>
            <a:endParaRPr sz="1600" dirty="0">
              <a:ln>
                <a:solidFill>
                  <a:srgbClr val="191919"/>
                </a:solidFill>
              </a:ln>
              <a:solidFill>
                <a:srgbClr val="F59BA3"/>
              </a:solidFill>
            </a:endParaRPr>
          </a:p>
        </p:txBody>
      </p:sp>
      <p:sp>
        <p:nvSpPr>
          <p:cNvPr id="314" name="Google Shape;314;p39"/>
          <p:cNvSpPr/>
          <p:nvPr/>
        </p:nvSpPr>
        <p:spPr>
          <a:xfrm>
            <a:off x="4442704" y="3636917"/>
            <a:ext cx="73350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15" name="Google Shape;315;p39"/>
          <p:cNvSpPr/>
          <p:nvPr/>
        </p:nvSpPr>
        <p:spPr>
          <a:xfrm>
            <a:off x="4442704" y="2516122"/>
            <a:ext cx="73350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16" name="Google Shape;316;p39"/>
          <p:cNvSpPr/>
          <p:nvPr/>
        </p:nvSpPr>
        <p:spPr>
          <a:xfrm>
            <a:off x="4442704" y="1400607"/>
            <a:ext cx="73350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17" name="Google Shape;317;p39"/>
          <p:cNvSpPr/>
          <p:nvPr/>
        </p:nvSpPr>
        <p:spPr>
          <a:xfrm>
            <a:off x="726808" y="3636917"/>
            <a:ext cx="73350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18" name="Google Shape;318;p39"/>
          <p:cNvSpPr/>
          <p:nvPr/>
        </p:nvSpPr>
        <p:spPr>
          <a:xfrm>
            <a:off x="726808" y="2516122"/>
            <a:ext cx="73350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319" name="Google Shape;319;p39"/>
          <p:cNvSpPr/>
          <p:nvPr/>
        </p:nvSpPr>
        <p:spPr>
          <a:xfrm>
            <a:off x="726808" y="1400607"/>
            <a:ext cx="73350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dirty="0"/>
          </a:p>
        </p:txBody>
      </p:sp>
      <p:pic>
        <p:nvPicPr>
          <p:cNvPr id="2050" name="Picture 2" descr="Location - Free signs icons">
            <a:extLst>
              <a:ext uri="{FF2B5EF4-FFF2-40B4-BE49-F238E27FC236}">
                <a16:creationId xmlns:a16="http://schemas.microsoft.com/office/drawing/2014/main" id="{81652376-914D-0E42-7C1E-05E688072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021" y="1427212"/>
            <a:ext cx="696339" cy="6963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oney - Free business and finance icons">
            <a:extLst>
              <a:ext uri="{FF2B5EF4-FFF2-40B4-BE49-F238E27FC236}">
                <a16:creationId xmlns:a16="http://schemas.microsoft.com/office/drawing/2014/main" id="{F45616DF-32DC-371E-F07F-8474F53F86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611" b="9802"/>
          <a:stretch/>
        </p:blipFill>
        <p:spPr bwMode="auto">
          <a:xfrm>
            <a:off x="766342" y="2717041"/>
            <a:ext cx="662705" cy="3750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Money - Free business and finance icons">
            <a:extLst>
              <a:ext uri="{FF2B5EF4-FFF2-40B4-BE49-F238E27FC236}">
                <a16:creationId xmlns:a16="http://schemas.microsoft.com/office/drawing/2014/main" id="{39DC2B78-D88E-6D6E-7140-8FA58E6F20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688" b="9802"/>
          <a:stretch/>
        </p:blipFill>
        <p:spPr bwMode="auto">
          <a:xfrm>
            <a:off x="4484777" y="2571752"/>
            <a:ext cx="662705" cy="52030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10152;p67">
            <a:extLst>
              <a:ext uri="{FF2B5EF4-FFF2-40B4-BE49-F238E27FC236}">
                <a16:creationId xmlns:a16="http://schemas.microsoft.com/office/drawing/2014/main" id="{1D75024C-9B04-8F12-4185-7C4166309611}"/>
              </a:ext>
            </a:extLst>
          </p:cNvPr>
          <p:cNvGrpSpPr/>
          <p:nvPr/>
        </p:nvGrpSpPr>
        <p:grpSpPr>
          <a:xfrm>
            <a:off x="802349" y="3708325"/>
            <a:ext cx="597890" cy="597890"/>
            <a:chOff x="8006505" y="3390044"/>
            <a:chExt cx="323654" cy="303189"/>
          </a:xfrm>
          <a:solidFill>
            <a:srgbClr val="191919"/>
          </a:solidFill>
        </p:grpSpPr>
        <p:sp>
          <p:nvSpPr>
            <p:cNvPr id="7" name="Google Shape;10153;p67">
              <a:extLst>
                <a:ext uri="{FF2B5EF4-FFF2-40B4-BE49-F238E27FC236}">
                  <a16:creationId xmlns:a16="http://schemas.microsoft.com/office/drawing/2014/main" id="{24700D6E-9F19-818E-DD81-F0545F6AE861}"/>
                </a:ext>
              </a:extLst>
            </p:cNvPr>
            <p:cNvSpPr/>
            <p:nvPr/>
          </p:nvSpPr>
          <p:spPr>
            <a:xfrm>
              <a:off x="8006505" y="3390044"/>
              <a:ext cx="323654" cy="303189"/>
            </a:xfrm>
            <a:custGeom>
              <a:avLst/>
              <a:gdLst/>
              <a:ahLst/>
              <a:cxnLst/>
              <a:rect l="l" t="t" r="r" b="b"/>
              <a:pathLst>
                <a:path w="10169" h="9526" extrusionOk="0">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grpFill/>
            <a:ln>
              <a:noFill/>
            </a:ln>
          </p:spPr>
          <p:txBody>
            <a:bodyPr spcFirstLastPara="1" wrap="square" lIns="91425" tIns="91425" rIns="91425" bIns="91425" anchor="ctr" anchorCtr="0">
              <a:noAutofit/>
            </a:bodyPr>
            <a:lstStyle/>
            <a:p>
              <a:endParaRPr dirty="0"/>
            </a:p>
          </p:txBody>
        </p:sp>
        <p:sp>
          <p:nvSpPr>
            <p:cNvPr id="8" name="Google Shape;10154;p67">
              <a:extLst>
                <a:ext uri="{FF2B5EF4-FFF2-40B4-BE49-F238E27FC236}">
                  <a16:creationId xmlns:a16="http://schemas.microsoft.com/office/drawing/2014/main" id="{986E763B-D26A-523A-D6DE-DECA7C7DFD40}"/>
                </a:ext>
              </a:extLst>
            </p:cNvPr>
            <p:cNvSpPr/>
            <p:nvPr/>
          </p:nvSpPr>
          <p:spPr>
            <a:xfrm>
              <a:off x="8148997" y="3444247"/>
              <a:ext cx="37907" cy="37938"/>
            </a:xfrm>
            <a:custGeom>
              <a:avLst/>
              <a:gdLst/>
              <a:ahLst/>
              <a:cxnLst/>
              <a:rect l="l" t="t" r="r" b="b"/>
              <a:pathLst>
                <a:path w="1191" h="1192" extrusionOk="0">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grpFill/>
            <a:ln>
              <a:noFill/>
            </a:ln>
          </p:spPr>
          <p:txBody>
            <a:bodyPr spcFirstLastPara="1" wrap="square" lIns="91425" tIns="91425" rIns="91425" bIns="91425" anchor="ctr" anchorCtr="0">
              <a:noAutofit/>
            </a:bodyPr>
            <a:lstStyle/>
            <a:p>
              <a:endParaRPr dirty="0"/>
            </a:p>
          </p:txBody>
        </p:sp>
        <p:sp>
          <p:nvSpPr>
            <p:cNvPr id="9" name="Google Shape;10155;p67">
              <a:extLst>
                <a:ext uri="{FF2B5EF4-FFF2-40B4-BE49-F238E27FC236}">
                  <a16:creationId xmlns:a16="http://schemas.microsoft.com/office/drawing/2014/main" id="{A69FE405-1C90-C7E3-CCA8-4B6F57D39D3C}"/>
                </a:ext>
              </a:extLst>
            </p:cNvPr>
            <p:cNvSpPr/>
            <p:nvPr/>
          </p:nvSpPr>
          <p:spPr>
            <a:xfrm>
              <a:off x="8089861" y="3526871"/>
              <a:ext cx="165630" cy="104617"/>
            </a:xfrm>
            <a:custGeom>
              <a:avLst/>
              <a:gdLst/>
              <a:ahLst/>
              <a:cxnLst/>
              <a:rect l="l" t="t" r="r" b="b"/>
              <a:pathLst>
                <a:path w="5204" h="3287" extrusionOk="0">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grpFill/>
            <a:ln>
              <a:noFill/>
            </a:ln>
          </p:spPr>
          <p:txBody>
            <a:bodyPr spcFirstLastPara="1" wrap="square" lIns="91425" tIns="91425" rIns="91425" bIns="91425" anchor="ctr" anchorCtr="0">
              <a:noAutofit/>
            </a:bodyPr>
            <a:lstStyle/>
            <a:p>
              <a:endParaRPr dirty="0"/>
            </a:p>
          </p:txBody>
        </p:sp>
        <p:sp>
          <p:nvSpPr>
            <p:cNvPr id="10" name="Google Shape;10156;p67">
              <a:extLst>
                <a:ext uri="{FF2B5EF4-FFF2-40B4-BE49-F238E27FC236}">
                  <a16:creationId xmlns:a16="http://schemas.microsoft.com/office/drawing/2014/main" id="{3C8D5A72-3BA3-2EB2-9BAA-EA647603B3BC}"/>
                </a:ext>
              </a:extLst>
            </p:cNvPr>
            <p:cNvSpPr/>
            <p:nvPr/>
          </p:nvSpPr>
          <p:spPr>
            <a:xfrm>
              <a:off x="8067519" y="3519742"/>
              <a:ext cx="32241" cy="30268"/>
            </a:xfrm>
            <a:custGeom>
              <a:avLst/>
              <a:gdLst/>
              <a:ahLst/>
              <a:cxnLst/>
              <a:rect l="l" t="t" r="r" b="b"/>
              <a:pathLst>
                <a:path w="1013" h="951" extrusionOk="0">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grpFill/>
            <a:ln>
              <a:noFill/>
            </a:ln>
          </p:spPr>
          <p:txBody>
            <a:bodyPr spcFirstLastPara="1" wrap="square" lIns="91425" tIns="91425" rIns="91425" bIns="91425" anchor="ctr" anchorCtr="0">
              <a:noAutofit/>
            </a:bodyPr>
            <a:lstStyle/>
            <a:p>
              <a:endParaRPr dirty="0"/>
            </a:p>
          </p:txBody>
        </p:sp>
        <p:sp>
          <p:nvSpPr>
            <p:cNvPr id="11" name="Google Shape;10157;p67">
              <a:extLst>
                <a:ext uri="{FF2B5EF4-FFF2-40B4-BE49-F238E27FC236}">
                  <a16:creationId xmlns:a16="http://schemas.microsoft.com/office/drawing/2014/main" id="{A90D77B7-6293-04D5-CFD7-5A0417B76C48}"/>
                </a:ext>
              </a:extLst>
            </p:cNvPr>
            <p:cNvSpPr/>
            <p:nvPr/>
          </p:nvSpPr>
          <p:spPr>
            <a:xfrm>
              <a:off x="8244479" y="3601602"/>
              <a:ext cx="32623" cy="30268"/>
            </a:xfrm>
            <a:custGeom>
              <a:avLst/>
              <a:gdLst/>
              <a:ahLst/>
              <a:cxnLst/>
              <a:rect l="l" t="t" r="r" b="b"/>
              <a:pathLst>
                <a:path w="1025" h="951" extrusionOk="0">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grpFill/>
            <a:ln>
              <a:noFill/>
            </a:ln>
          </p:spPr>
          <p:txBody>
            <a:bodyPr spcFirstLastPara="1" wrap="square" lIns="91425" tIns="91425" rIns="91425" bIns="91425" anchor="ctr" anchorCtr="0">
              <a:noAutofit/>
            </a:bodyPr>
            <a:lstStyle/>
            <a:p>
              <a:endParaRPr dirty="0"/>
            </a:p>
          </p:txBody>
        </p:sp>
        <p:sp>
          <p:nvSpPr>
            <p:cNvPr id="12" name="Google Shape;10158;p67">
              <a:extLst>
                <a:ext uri="{FF2B5EF4-FFF2-40B4-BE49-F238E27FC236}">
                  <a16:creationId xmlns:a16="http://schemas.microsoft.com/office/drawing/2014/main" id="{A5BE90BB-FD5D-517E-51BF-BACD75EC7E12}"/>
                </a:ext>
              </a:extLst>
            </p:cNvPr>
            <p:cNvSpPr/>
            <p:nvPr/>
          </p:nvSpPr>
          <p:spPr>
            <a:xfrm>
              <a:off x="8156190" y="3533396"/>
              <a:ext cx="32241" cy="30236"/>
            </a:xfrm>
            <a:custGeom>
              <a:avLst/>
              <a:gdLst/>
              <a:ahLst/>
              <a:cxnLst/>
              <a:rect l="l" t="t" r="r" b="b"/>
              <a:pathLst>
                <a:path w="1013" h="950" extrusionOk="0">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grpFill/>
            <a:ln>
              <a:noFill/>
            </a:ln>
          </p:spPr>
          <p:txBody>
            <a:bodyPr spcFirstLastPara="1" wrap="square" lIns="91425" tIns="91425" rIns="91425" bIns="91425" anchor="ctr" anchorCtr="0">
              <a:noAutofit/>
            </a:bodyPr>
            <a:lstStyle/>
            <a:p>
              <a:endParaRPr dirty="0"/>
            </a:p>
          </p:txBody>
        </p:sp>
      </p:grpSp>
      <p:pic>
        <p:nvPicPr>
          <p:cNvPr id="2058" name="Picture 10" descr="Page 39 | Funny Comedy Images - Free Download on Freepik">
            <a:extLst>
              <a:ext uri="{FF2B5EF4-FFF2-40B4-BE49-F238E27FC236}">
                <a16:creationId xmlns:a16="http://schemas.microsoft.com/office/drawing/2014/main" id="{84C285D8-A72E-D08A-10E1-9AB88EA2A9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8078" y="3658045"/>
            <a:ext cx="711453" cy="711453"/>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564997A-3F73-D35F-1F45-F035403FEBE3}"/>
              </a:ext>
            </a:extLst>
          </p:cNvPr>
          <p:cNvGrpSpPr/>
          <p:nvPr/>
        </p:nvGrpSpPr>
        <p:grpSpPr>
          <a:xfrm>
            <a:off x="4505297" y="1645582"/>
            <a:ext cx="625768" cy="277689"/>
            <a:chOff x="3596188" y="1030598"/>
            <a:chExt cx="625768" cy="277689"/>
          </a:xfrm>
          <a:noFill/>
        </p:grpSpPr>
        <p:grpSp>
          <p:nvGrpSpPr>
            <p:cNvPr id="30" name="Group 29">
              <a:extLst>
                <a:ext uri="{FF2B5EF4-FFF2-40B4-BE49-F238E27FC236}">
                  <a16:creationId xmlns:a16="http://schemas.microsoft.com/office/drawing/2014/main" id="{A9C6978B-3C42-28DD-85A5-6CA319325649}"/>
                </a:ext>
              </a:extLst>
            </p:cNvPr>
            <p:cNvGrpSpPr/>
            <p:nvPr/>
          </p:nvGrpSpPr>
          <p:grpSpPr>
            <a:xfrm>
              <a:off x="3596188" y="1030598"/>
              <a:ext cx="625768" cy="277689"/>
              <a:chOff x="3596188" y="1030598"/>
              <a:chExt cx="625768" cy="277689"/>
            </a:xfrm>
            <a:grpFill/>
          </p:grpSpPr>
          <p:grpSp>
            <p:nvGrpSpPr>
              <p:cNvPr id="29" name="Group 28">
                <a:extLst>
                  <a:ext uri="{FF2B5EF4-FFF2-40B4-BE49-F238E27FC236}">
                    <a16:creationId xmlns:a16="http://schemas.microsoft.com/office/drawing/2014/main" id="{44E33383-BBAE-FE98-908C-5CCF5E69DA94}"/>
                  </a:ext>
                </a:extLst>
              </p:cNvPr>
              <p:cNvGrpSpPr/>
              <p:nvPr/>
            </p:nvGrpSpPr>
            <p:grpSpPr>
              <a:xfrm>
                <a:off x="3596188" y="1030598"/>
                <a:ext cx="625768" cy="277689"/>
                <a:chOff x="3596188" y="1030598"/>
                <a:chExt cx="625768" cy="277689"/>
              </a:xfrm>
              <a:grpFill/>
            </p:grpSpPr>
            <p:sp>
              <p:nvSpPr>
                <p:cNvPr id="15" name="Rectangle: Rounded Corners 14">
                  <a:extLst>
                    <a:ext uri="{FF2B5EF4-FFF2-40B4-BE49-F238E27FC236}">
                      <a16:creationId xmlns:a16="http://schemas.microsoft.com/office/drawing/2014/main" id="{17C7A226-B2BB-EB4E-A464-AD101A9828DA}"/>
                    </a:ext>
                  </a:extLst>
                </p:cNvPr>
                <p:cNvSpPr/>
                <p:nvPr/>
              </p:nvSpPr>
              <p:spPr>
                <a:xfrm>
                  <a:off x="3596188" y="1030598"/>
                  <a:ext cx="625768" cy="277689"/>
                </a:xfrm>
                <a:prstGeom prst="roundRect">
                  <a:avLst/>
                </a:prstGeom>
                <a:grpFill/>
                <a:ln w="19050">
                  <a:solidFill>
                    <a:srgbClr val="191919"/>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cxnSp>
              <p:nvCxnSpPr>
                <p:cNvPr id="18" name="Straight Connector 17">
                  <a:extLst>
                    <a:ext uri="{FF2B5EF4-FFF2-40B4-BE49-F238E27FC236}">
                      <a16:creationId xmlns:a16="http://schemas.microsoft.com/office/drawing/2014/main" id="{B724928E-B498-7B28-DE32-EF975F1B58D6}"/>
                    </a:ext>
                  </a:extLst>
                </p:cNvPr>
                <p:cNvCxnSpPr>
                  <a:cxnSpLocks/>
                </p:cNvCxnSpPr>
                <p:nvPr/>
              </p:nvCxnSpPr>
              <p:spPr>
                <a:xfrm flipV="1">
                  <a:off x="3825728" y="1030598"/>
                  <a:ext cx="0" cy="267063"/>
                </a:xfrm>
                <a:prstGeom prst="line">
                  <a:avLst/>
                </a:prstGeom>
                <a:grpFill/>
                <a:ln w="19050" cap="rnd">
                  <a:solidFill>
                    <a:srgbClr val="191919"/>
                  </a:solidFill>
                  <a:bevel/>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C4EAB56E-483A-5628-C9DF-D2C31E896E59}"/>
                  </a:ext>
                </a:extLst>
              </p:cNvPr>
              <p:cNvCxnSpPr/>
              <p:nvPr/>
            </p:nvCxnSpPr>
            <p:spPr>
              <a:xfrm>
                <a:off x="3909072" y="1092631"/>
                <a:ext cx="211931" cy="0"/>
              </a:xfrm>
              <a:prstGeom prst="line">
                <a:avLst/>
              </a:prstGeom>
              <a:grpFill/>
              <a:ln w="19050" cap="rnd">
                <a:solidFill>
                  <a:srgbClr val="191919"/>
                </a:solidFill>
                <a:beve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3A85E6-A9D6-E058-43A8-49E8786AB9D0}"/>
                  </a:ext>
                </a:extLst>
              </p:cNvPr>
              <p:cNvCxnSpPr>
                <a:cxnSpLocks/>
              </p:cNvCxnSpPr>
              <p:nvPr/>
            </p:nvCxnSpPr>
            <p:spPr>
              <a:xfrm>
                <a:off x="3825728" y="1145081"/>
                <a:ext cx="387423" cy="0"/>
              </a:xfrm>
              <a:prstGeom prst="line">
                <a:avLst/>
              </a:prstGeom>
              <a:grpFill/>
              <a:ln w="19050" cap="rnd">
                <a:solidFill>
                  <a:srgbClr val="191919"/>
                </a:solidFill>
                <a:beve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5FDF4C-AE17-2310-DFE4-F4D5A6152B7C}"/>
                  </a:ext>
                </a:extLst>
              </p:cNvPr>
              <p:cNvCxnSpPr>
                <a:cxnSpLocks/>
              </p:cNvCxnSpPr>
              <p:nvPr/>
            </p:nvCxnSpPr>
            <p:spPr>
              <a:xfrm>
                <a:off x="3863828" y="1204550"/>
                <a:ext cx="298597" cy="0"/>
              </a:xfrm>
              <a:prstGeom prst="line">
                <a:avLst/>
              </a:prstGeom>
              <a:grpFill/>
              <a:ln w="19050" cap="rnd">
                <a:solidFill>
                  <a:srgbClr val="191919"/>
                </a:solidFill>
                <a:beve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59CABF-BAFD-05AA-E5CC-0C49D6F526DD}"/>
                  </a:ext>
                </a:extLst>
              </p:cNvPr>
              <p:cNvCxnSpPr>
                <a:cxnSpLocks/>
              </p:cNvCxnSpPr>
              <p:nvPr/>
            </p:nvCxnSpPr>
            <p:spPr>
              <a:xfrm>
                <a:off x="3863828" y="1254556"/>
                <a:ext cx="124766" cy="0"/>
              </a:xfrm>
              <a:prstGeom prst="line">
                <a:avLst/>
              </a:prstGeom>
              <a:grpFill/>
              <a:ln w="19050" cap="rnd">
                <a:solidFill>
                  <a:srgbClr val="191919"/>
                </a:solidFill>
                <a:bevel/>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A3B7758C-1271-C048-D18C-5D40D243547D}"/>
                </a:ext>
              </a:extLst>
            </p:cNvPr>
            <p:cNvPicPr>
              <a:picLocks noChangeAspect="1"/>
            </p:cNvPicPr>
            <p:nvPr/>
          </p:nvPicPr>
          <p:blipFill>
            <a:blip r:embed="rId6"/>
            <a:stretch>
              <a:fillRect/>
            </a:stretch>
          </p:blipFill>
          <p:spPr>
            <a:xfrm>
              <a:off x="3635013" y="1086559"/>
              <a:ext cx="260492" cy="169320"/>
            </a:xfrm>
            <a:prstGeom prst="rect">
              <a:avLst/>
            </a:prstGeom>
            <a:grpFill/>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824702" y="44696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n>
                  <a:solidFill>
                    <a:sysClr val="windowText" lastClr="000000"/>
                  </a:solidFill>
                </a:ln>
                <a:solidFill>
                  <a:srgbClr val="FF838E"/>
                </a:solidFill>
              </a:rPr>
              <a:t>RECOMMENDATIONS</a:t>
            </a:r>
            <a:endParaRPr dirty="0">
              <a:ln>
                <a:solidFill>
                  <a:sysClr val="windowText" lastClr="000000"/>
                </a:solidFill>
              </a:ln>
              <a:solidFill>
                <a:srgbClr val="FF838E"/>
              </a:solidFill>
            </a:endParaRPr>
          </a:p>
        </p:txBody>
      </p:sp>
      <p:sp>
        <p:nvSpPr>
          <p:cNvPr id="272" name="Google Shape;272;p38"/>
          <p:cNvSpPr txBox="1">
            <a:spLocks noGrp="1"/>
          </p:cNvSpPr>
          <p:nvPr>
            <p:ph type="subTitle" idx="1"/>
          </p:nvPr>
        </p:nvSpPr>
        <p:spPr>
          <a:xfrm>
            <a:off x="2639976" y="1617475"/>
            <a:ext cx="6175957" cy="7957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launching the online streaming site prioritise marketing to countries in Asia. These markets are large and generate the most customers and income.</a:t>
            </a:r>
            <a:endParaRPr dirty="0"/>
          </a:p>
        </p:txBody>
      </p:sp>
      <p:sp>
        <p:nvSpPr>
          <p:cNvPr id="273" name="Google Shape;273;p38"/>
          <p:cNvSpPr txBox="1">
            <a:spLocks noGrp="1"/>
          </p:cNvSpPr>
          <p:nvPr>
            <p:ph type="subTitle" idx="2"/>
          </p:nvPr>
        </p:nvSpPr>
        <p:spPr>
          <a:xfrm>
            <a:off x="2633202" y="2730316"/>
            <a:ext cx="6175956" cy="733499"/>
          </a:xfrm>
          <a:prstGeom prst="rect">
            <a:avLst/>
          </a:prstGeom>
        </p:spPr>
        <p:txBody>
          <a:bodyPr spcFirstLastPara="1" wrap="square" lIns="91425" tIns="91425" rIns="91425" bIns="91425" anchor="t" anchorCtr="0">
            <a:noAutofit/>
          </a:bodyPr>
          <a:lstStyle/>
          <a:p>
            <a:pPr marL="0" lvl="0" indent="0"/>
            <a:r>
              <a:rPr lang="en" dirty="0"/>
              <a:t>A top customer is worth an average 40% extra income, </a:t>
            </a:r>
            <a:r>
              <a:rPr lang="en-GB" dirty="0"/>
              <a:t>incentivise</a:t>
            </a:r>
            <a:r>
              <a:rPr lang="en" dirty="0"/>
              <a:t> spending with loyalty rewards schemes to encourage more people to spend big.</a:t>
            </a:r>
            <a:endParaRPr dirty="0"/>
          </a:p>
        </p:txBody>
      </p:sp>
      <p:sp>
        <p:nvSpPr>
          <p:cNvPr id="274" name="Google Shape;274;p38"/>
          <p:cNvSpPr txBox="1">
            <a:spLocks noGrp="1"/>
          </p:cNvSpPr>
          <p:nvPr>
            <p:ph type="subTitle" idx="3"/>
          </p:nvPr>
        </p:nvSpPr>
        <p:spPr>
          <a:xfrm>
            <a:off x="2633201" y="3843158"/>
            <a:ext cx="6182732" cy="7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People will pay more for comedies and new releases, make deals with movie distribution studios to increase the number of these films in the online catalogue.</a:t>
            </a:r>
            <a:endParaRPr dirty="0"/>
          </a:p>
        </p:txBody>
      </p:sp>
      <p:sp>
        <p:nvSpPr>
          <p:cNvPr id="275" name="Google Shape;275;p38"/>
          <p:cNvSpPr txBox="1">
            <a:spLocks noGrp="1"/>
          </p:cNvSpPr>
          <p:nvPr>
            <p:ph type="subTitle" idx="4"/>
          </p:nvPr>
        </p:nvSpPr>
        <p:spPr>
          <a:xfrm>
            <a:off x="2639977" y="1322035"/>
            <a:ext cx="47673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LOCATION</a:t>
            </a:r>
            <a:endParaRPr dirty="0"/>
          </a:p>
        </p:txBody>
      </p:sp>
      <p:sp>
        <p:nvSpPr>
          <p:cNvPr id="276" name="Google Shape;276;p38"/>
          <p:cNvSpPr txBox="1">
            <a:spLocks noGrp="1"/>
          </p:cNvSpPr>
          <p:nvPr>
            <p:ph type="subTitle" idx="5"/>
          </p:nvPr>
        </p:nvSpPr>
        <p:spPr>
          <a:xfrm>
            <a:off x="2633202" y="3547698"/>
            <a:ext cx="47673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GENRES</a:t>
            </a:r>
            <a:endParaRPr dirty="0"/>
          </a:p>
        </p:txBody>
      </p:sp>
      <p:sp>
        <p:nvSpPr>
          <p:cNvPr id="277" name="Google Shape;277;p38"/>
          <p:cNvSpPr txBox="1">
            <a:spLocks noGrp="1"/>
          </p:cNvSpPr>
          <p:nvPr>
            <p:ph type="subTitle" idx="6"/>
          </p:nvPr>
        </p:nvSpPr>
        <p:spPr>
          <a:xfrm>
            <a:off x="2633202" y="2434867"/>
            <a:ext cx="47673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CUSTOMERS</a:t>
            </a:r>
            <a:endParaRPr dirty="0"/>
          </a:p>
        </p:txBody>
      </p:sp>
      <p:sp>
        <p:nvSpPr>
          <p:cNvPr id="278" name="Google Shape;278;p38"/>
          <p:cNvSpPr/>
          <p:nvPr/>
        </p:nvSpPr>
        <p:spPr>
          <a:xfrm>
            <a:off x="1736723" y="1392426"/>
            <a:ext cx="73350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8"/>
          <p:cNvSpPr/>
          <p:nvPr/>
        </p:nvSpPr>
        <p:spPr>
          <a:xfrm>
            <a:off x="1736723" y="2505543"/>
            <a:ext cx="73350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38"/>
          <p:cNvSpPr/>
          <p:nvPr/>
        </p:nvSpPr>
        <p:spPr>
          <a:xfrm>
            <a:off x="1736723" y="3612601"/>
            <a:ext cx="73350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8" name="Picture 4" descr="Asia Good Ware Lineal icon">
            <a:extLst>
              <a:ext uri="{FF2B5EF4-FFF2-40B4-BE49-F238E27FC236}">
                <a16:creationId xmlns:a16="http://schemas.microsoft.com/office/drawing/2014/main" id="{491B381B-EDD7-5A19-F862-881DDE4DA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2" y="1390190"/>
            <a:ext cx="733502" cy="7335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ward - Free sports and competition icons">
            <a:extLst>
              <a:ext uri="{FF2B5EF4-FFF2-40B4-BE49-F238E27FC236}">
                <a16:creationId xmlns:a16="http://schemas.microsoft.com/office/drawing/2014/main" id="{5E5C3C24-47F4-B14F-0B7B-6044E5870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973" y="2543646"/>
            <a:ext cx="649000" cy="649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edy - Download free icons">
            <a:extLst>
              <a:ext uri="{FF2B5EF4-FFF2-40B4-BE49-F238E27FC236}">
                <a16:creationId xmlns:a16="http://schemas.microsoft.com/office/drawing/2014/main" id="{0C6B97D0-A82E-061B-ADF0-E3CF57ED278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776838" y="3647882"/>
            <a:ext cx="667124" cy="667124"/>
          </a:xfrm>
          <a:prstGeom prst="rect">
            <a:avLst/>
          </a:prstGeom>
          <a:noFill/>
        </p:spPr>
      </p:pic>
      <p:sp>
        <p:nvSpPr>
          <p:cNvPr id="2" name="Google Shape;575;p51">
            <a:extLst>
              <a:ext uri="{FF2B5EF4-FFF2-40B4-BE49-F238E27FC236}">
                <a16:creationId xmlns:a16="http://schemas.microsoft.com/office/drawing/2014/main" id="{828885F4-A376-6381-AEEC-11A358AEBEC1}"/>
              </a:ext>
            </a:extLst>
          </p:cNvPr>
          <p:cNvSpPr txBox="1"/>
          <p:nvPr/>
        </p:nvSpPr>
        <p:spPr>
          <a:xfrm>
            <a:off x="5646588" y="4879027"/>
            <a:ext cx="3290505" cy="264475"/>
          </a:xfrm>
          <a:prstGeom prst="rect">
            <a:avLst/>
          </a:prstGeom>
          <a:noFill/>
          <a:ln>
            <a:noFill/>
          </a:ln>
        </p:spPr>
        <p:txBody>
          <a:bodyPr spcFirstLastPara="1" wrap="square" lIns="91425" tIns="91425" rIns="91425" bIns="91425" anchor="ctr" anchorCtr="0">
            <a:noAutofit/>
          </a:bodyPr>
          <a:lstStyle/>
          <a:p>
            <a:pPr algn="r">
              <a:spcBef>
                <a:spcPts val="300"/>
              </a:spcBef>
            </a:pPr>
            <a:r>
              <a:rPr lang="en" sz="800" b="1" dirty="0">
                <a:solidFill>
                  <a:schemeClr val="dk1"/>
                </a:solidFill>
                <a:latin typeface="Limelight"/>
                <a:ea typeface="Limelight"/>
                <a:cs typeface="Limelight"/>
                <a:sym typeface="Limelight"/>
              </a:rPr>
              <a:t>CREDITS:</a:t>
            </a:r>
            <a:r>
              <a:rPr lang="en" sz="800" dirty="0">
                <a:solidFill>
                  <a:schemeClr val="dk1"/>
                </a:solidFill>
                <a:latin typeface="Courier Prime"/>
                <a:ea typeface="Courier Prime"/>
                <a:cs typeface="Courier Prime"/>
                <a:sym typeface="Courier Prime"/>
              </a:rPr>
              <a:t> Template by </a:t>
            </a:r>
            <a:r>
              <a:rPr lang="en" sz="800" b="1" dirty="0">
                <a:solidFill>
                  <a:srgbClr val="B15B64"/>
                </a:solidFill>
                <a:uFill>
                  <a:noFill/>
                </a:uFill>
                <a:latin typeface="Courier Prime"/>
                <a:ea typeface="Courier Prime"/>
                <a:cs typeface="Courier Prime"/>
                <a:sym typeface="Courier Prime"/>
                <a:hlinkClick r:id="rId7">
                  <a:extLst>
                    <a:ext uri="{A12FA001-AC4F-418D-AE19-62706E023703}">
                      <ahyp:hlinkClr xmlns:ahyp="http://schemas.microsoft.com/office/drawing/2018/hyperlinkcolor" val="tx"/>
                    </a:ext>
                  </a:extLst>
                </a:hlinkClick>
              </a:rPr>
              <a:t>Slidesgo</a:t>
            </a:r>
            <a:r>
              <a:rPr lang="en" sz="800" dirty="0">
                <a:solidFill>
                  <a:schemeClr val="dk1"/>
                </a:solidFill>
                <a:latin typeface="Courier Prime"/>
                <a:ea typeface="Courier Prime"/>
                <a:cs typeface="Courier Prime"/>
                <a:sym typeface="Courier Prime"/>
              </a:rPr>
              <a:t>,and includes icons by </a:t>
            </a:r>
            <a:r>
              <a:rPr lang="en" sz="800" b="1" dirty="0">
                <a:solidFill>
                  <a:srgbClr val="B15B64"/>
                </a:solidFill>
                <a:uFill>
                  <a:noFill/>
                </a:uFill>
                <a:latin typeface="Courier Prime"/>
                <a:ea typeface="Courier Prime"/>
                <a:cs typeface="Courier Prime"/>
                <a:sym typeface="Courier Prime"/>
                <a:hlinkClick r:id="rId8">
                  <a:extLst>
                    <a:ext uri="{A12FA001-AC4F-418D-AE19-62706E023703}">
                      <ahyp:hlinkClr xmlns:ahyp="http://schemas.microsoft.com/office/drawing/2018/hyperlinkcolor" val="tx"/>
                    </a:ext>
                  </a:extLst>
                </a:hlinkClick>
              </a:rPr>
              <a:t>Flaticon</a:t>
            </a:r>
            <a:r>
              <a:rPr lang="en" sz="800" dirty="0">
                <a:solidFill>
                  <a:schemeClr val="dk1"/>
                </a:solidFill>
                <a:latin typeface="Courier Prime"/>
                <a:ea typeface="Courier Prime"/>
                <a:cs typeface="Courier Prime"/>
                <a:sym typeface="Courier Prime"/>
              </a:rPr>
              <a:t>, and infographics &amp; images by </a:t>
            </a:r>
            <a:r>
              <a:rPr lang="en" sz="800" b="1" dirty="0">
                <a:solidFill>
                  <a:srgbClr val="B15B64"/>
                </a:solidFill>
                <a:uFill>
                  <a:noFill/>
                </a:uFill>
                <a:latin typeface="Courier Prime"/>
                <a:ea typeface="Courier Prime"/>
                <a:cs typeface="Courier Prime"/>
                <a:sym typeface="Courier Prime"/>
                <a:hlinkClick r:id="rId9">
                  <a:extLst>
                    <a:ext uri="{A12FA001-AC4F-418D-AE19-62706E023703}">
                      <ahyp:hlinkClr xmlns:ahyp="http://schemas.microsoft.com/office/drawing/2018/hyperlinkcolor" val="tx"/>
                    </a:ext>
                  </a:extLst>
                </a:hlinkClick>
              </a:rPr>
              <a:t>Freepik</a:t>
            </a:r>
            <a:r>
              <a:rPr lang="en" sz="800" dirty="0">
                <a:solidFill>
                  <a:schemeClr val="dk1"/>
                </a:solidFill>
                <a:latin typeface="Courier Prime"/>
                <a:ea typeface="Courier Prime"/>
                <a:cs typeface="Courier Prime"/>
                <a:sym typeface="Courier Prime"/>
              </a:rPr>
              <a:t> </a:t>
            </a:r>
            <a:endParaRPr sz="800" b="1" dirty="0">
              <a:solidFill>
                <a:schemeClr val="dk1"/>
              </a:solidFill>
              <a:latin typeface="Courier Prime"/>
              <a:ea typeface="Courier Prime"/>
              <a:cs typeface="Courier Prime"/>
              <a:sym typeface="Courier Prime"/>
            </a:endParaRPr>
          </a:p>
        </p:txBody>
      </p:sp>
      <p:sp>
        <p:nvSpPr>
          <p:cNvPr id="3" name="TextBox 2">
            <a:extLst>
              <a:ext uri="{FF2B5EF4-FFF2-40B4-BE49-F238E27FC236}">
                <a16:creationId xmlns:a16="http://schemas.microsoft.com/office/drawing/2014/main" id="{D66989E0-F20F-CE72-942C-33D97E3DFA2B}"/>
              </a:ext>
            </a:extLst>
          </p:cNvPr>
          <p:cNvSpPr txBox="1"/>
          <p:nvPr/>
        </p:nvSpPr>
        <p:spPr>
          <a:xfrm>
            <a:off x="379093" y="4839072"/>
            <a:ext cx="4125147" cy="338554"/>
          </a:xfrm>
          <a:prstGeom prst="rect">
            <a:avLst/>
          </a:prstGeom>
          <a:noFill/>
        </p:spPr>
        <p:txBody>
          <a:bodyPr wrap="square" rtlCol="0">
            <a:spAutoFit/>
          </a:bodyPr>
          <a:lstStyle/>
          <a:p>
            <a:r>
              <a:rPr lang="en-GB" sz="800" dirty="0">
                <a:latin typeface="Courier Prime" panose="00000509000000000000" charset="0"/>
              </a:rPr>
              <a:t>To view visualisations used in this presentation please visit:</a:t>
            </a:r>
          </a:p>
          <a:p>
            <a:r>
              <a:rPr lang="en-GB" sz="800" dirty="0">
                <a:solidFill>
                  <a:srgbClr val="B15B64"/>
                </a:solidFill>
                <a:latin typeface="Courier Prime" panose="00000509000000000000" charset="0"/>
                <a:hlinkClick r:id="rId10">
                  <a:extLst>
                    <a:ext uri="{A12FA001-AC4F-418D-AE19-62706E023703}">
                      <ahyp:hlinkClr xmlns:ahyp="http://schemas.microsoft.com/office/drawing/2018/hyperlinkcolor" val="tx"/>
                    </a:ext>
                  </a:extLst>
                </a:hlinkClick>
              </a:rPr>
              <a:t>Michael Higgins Tableau Public</a:t>
            </a:r>
            <a:endParaRPr lang="en-GB" sz="800" dirty="0">
              <a:solidFill>
                <a:srgbClr val="B15B64"/>
              </a:solidFill>
              <a:latin typeface="Courier Prime" panose="00000509000000000000" charset="0"/>
            </a:endParaRPr>
          </a:p>
        </p:txBody>
      </p:sp>
      <p:pic>
        <p:nvPicPr>
          <p:cNvPr id="4" name="Picture 12" descr="Link chain icon. Hyperlink in modern design style for web site and mobile  app. V #Sponsored , #paid, #Ad, #icon, #Link, #chain, #H… | Modern design,  Icon, Style web">
            <a:hlinkClick r:id="rId10"/>
            <a:extLst>
              <a:ext uri="{FF2B5EF4-FFF2-40B4-BE49-F238E27FC236}">
                <a16:creationId xmlns:a16="http://schemas.microsoft.com/office/drawing/2014/main" id="{B203F5A9-4B59-37C6-A54D-448360D72F5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5341" b="93295" l="4286" r="95595">
                        <a14:foregroundMark x1="55238" y1="22614" x2="67857" y2="12045"/>
                        <a14:foregroundMark x1="67857" y1="12045" x2="79405" y2="11705"/>
                        <a14:foregroundMark x1="79405" y1="11705" x2="90119" y2="22614"/>
                        <a14:foregroundMark x1="90119" y1="22614" x2="88571" y2="36250"/>
                        <a14:foregroundMark x1="88571" y1="36250" x2="80000" y2="51023"/>
                        <a14:foregroundMark x1="80000" y1="51023" x2="68810" y2="57727"/>
                        <a14:foregroundMark x1="68810" y1="57727" x2="59405" y2="60114"/>
                        <a14:foregroundMark x1="59405" y1="60114" x2="44524" y2="57045"/>
                        <a14:foregroundMark x1="71667" y1="9432" x2="87619" y2="15568"/>
                        <a14:foregroundMark x1="87619" y1="15568" x2="92857" y2="23636"/>
                        <a14:foregroundMark x1="92857" y1="23636" x2="93214" y2="28295"/>
                        <a14:foregroundMark x1="81548" y1="8409" x2="88214" y2="15000"/>
                        <a14:foregroundMark x1="95595" y1="30568" x2="95952" y2="22500"/>
                        <a14:foregroundMark x1="75476" y1="6136" x2="75357" y2="5341"/>
                        <a14:foregroundMark x1="59405" y1="45568" x2="43333" y2="40909"/>
                        <a14:foregroundMark x1="43333" y1="40909" x2="22976" y2="52955"/>
                        <a14:foregroundMark x1="22976" y1="52955" x2="13214" y2="64091"/>
                        <a14:foregroundMark x1="13214" y1="64091" x2="10238" y2="74432"/>
                        <a14:foregroundMark x1="10238" y1="74432" x2="11310" y2="83636"/>
                        <a14:foregroundMark x1="11310" y1="83636" x2="27857" y2="87614"/>
                        <a14:foregroundMark x1="27857" y1="87614" x2="49643" y2="75341"/>
                        <a14:foregroundMark x1="49643" y1="75341" x2="52024" y2="75000"/>
                        <a14:foregroundMark x1="27024" y1="92045" x2="20238" y2="93409"/>
                        <a14:foregroundMark x1="6548" y1="81023" x2="4286" y2="70455"/>
                        <a14:foregroundMark x1="4286" y1="70455" x2="7857" y2="64886"/>
                        <a14:backgroundMark x1="42262" y1="30114" x2="64643" y2="31591"/>
                        <a14:backgroundMark x1="64643" y1="31591" x2="72262" y2="25909"/>
                        <a14:backgroundMark x1="72262" y1="25909" x2="81190" y2="23977"/>
                        <a14:backgroundMark x1="59524" y1="50909" x2="46786" y2="49205"/>
                        <a14:backgroundMark x1="46786" y1="49205" x2="35952" y2="52045"/>
                        <a14:backgroundMark x1="35952" y1="52045" x2="25000" y2="78977"/>
                      </a14:backgroundRemoval>
                    </a14:imgEffect>
                  </a14:imgLayer>
                </a14:imgProps>
              </a:ext>
              <a:ext uri="{28A0092B-C50C-407E-A947-70E740481C1C}">
                <a14:useLocalDpi xmlns:a14="http://schemas.microsoft.com/office/drawing/2010/main" val="0"/>
              </a:ext>
            </a:extLst>
          </a:blip>
          <a:srcRect/>
          <a:stretch>
            <a:fillRect/>
          </a:stretch>
        </p:blipFill>
        <p:spPr bwMode="auto">
          <a:xfrm>
            <a:off x="206909" y="4912786"/>
            <a:ext cx="206200" cy="216000"/>
          </a:xfrm>
          <a:prstGeom prst="rect">
            <a:avLst/>
          </a:prstGeom>
          <a:solidFill>
            <a:srgbClr val="F59BA3"/>
          </a:solidFill>
          <a:ln>
            <a:solidFill>
              <a:srgbClr val="191919"/>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7" name="Google Shape;362;p41">
            <a:extLst>
              <a:ext uri="{FF2B5EF4-FFF2-40B4-BE49-F238E27FC236}">
                <a16:creationId xmlns:a16="http://schemas.microsoft.com/office/drawing/2014/main" id="{83866038-E55E-B515-954D-7177FB8E4D64}"/>
              </a:ext>
            </a:extLst>
          </p:cNvPr>
          <p:cNvPicPr preferRelativeResize="0">
            <a:picLocks/>
          </p:cNvPicPr>
          <p:nvPr/>
        </p:nvPicPr>
        <p:blipFill rotWithShape="1">
          <a:blip r:embed="rId3">
            <a:alphaModFix/>
          </a:blip>
          <a:srcRect t="7662" r="164" b="24826"/>
          <a:stretch/>
        </p:blipFill>
        <p:spPr>
          <a:xfrm>
            <a:off x="223718" y="300289"/>
            <a:ext cx="8696567" cy="3915205"/>
          </a:xfrm>
          <a:prstGeom prst="rect">
            <a:avLst/>
          </a:prstGeom>
          <a:noFill/>
          <a:ln w="19050">
            <a:solidFill>
              <a:srgbClr val="191919"/>
            </a:solidFill>
          </a:ln>
        </p:spPr>
      </p:pic>
      <p:sp>
        <p:nvSpPr>
          <p:cNvPr id="225" name="Google Shape;225;p34"/>
          <p:cNvSpPr txBox="1">
            <a:spLocks noGrp="1"/>
          </p:cNvSpPr>
          <p:nvPr>
            <p:ph type="subTitle" idx="1"/>
          </p:nvPr>
        </p:nvSpPr>
        <p:spPr>
          <a:xfrm>
            <a:off x="713227" y="1148250"/>
            <a:ext cx="3579375" cy="2668100"/>
          </a:xfrm>
          <a:prstGeom prst="rect">
            <a:avLst/>
          </a:prstGeom>
          <a:solidFill>
            <a:srgbClr val="FDF8EE">
              <a:alpha val="90000"/>
            </a:srgbClr>
          </a:solidFill>
          <a:ln>
            <a:solidFill>
              <a:srgbClr val="191919"/>
            </a:solidFill>
          </a:ln>
        </p:spPr>
        <p:txBody>
          <a:bodyPr spcFirstLastPara="1" wrap="square" lIns="91425" tIns="91425" rIns="91425" bIns="91425" anchor="t" anchorCtr="0">
            <a:normAutofit/>
          </a:bodyPr>
          <a:lstStyle/>
          <a:p>
            <a:pPr marL="0" indent="0"/>
            <a:r>
              <a:rPr lang="en-GB" sz="1500" dirty="0"/>
              <a:t>Rockbuster Stealth is a movie rental company facing increasing competition from online streaming services.</a:t>
            </a:r>
          </a:p>
          <a:p>
            <a:pPr marL="0" indent="0"/>
            <a:endParaRPr lang="en-GB" sz="1500" dirty="0"/>
          </a:p>
          <a:p>
            <a:pPr marL="0" indent="0"/>
            <a:r>
              <a:rPr lang="en-GB" sz="1500" dirty="0"/>
              <a:t>The management team is planning to use its existing movie licences to launch an online video rental service in 2020.</a:t>
            </a:r>
          </a:p>
        </p:txBody>
      </p:sp>
      <p:sp>
        <p:nvSpPr>
          <p:cNvPr id="226" name="Google Shape;226;p34"/>
          <p:cNvSpPr txBox="1">
            <a:spLocks noGrp="1"/>
          </p:cNvSpPr>
          <p:nvPr>
            <p:ph type="title"/>
          </p:nvPr>
        </p:nvSpPr>
        <p:spPr>
          <a:xfrm>
            <a:off x="720000" y="445025"/>
            <a:ext cx="3572600" cy="572700"/>
          </a:xfrm>
          <a:prstGeom prst="rect">
            <a:avLst/>
          </a:prstGeom>
          <a:solidFill>
            <a:srgbClr val="F59BA3"/>
          </a:solidFill>
          <a:ln>
            <a:solidFill>
              <a:srgbClr val="191919"/>
            </a:solidFill>
          </a:ln>
        </p:spPr>
        <p:txBody>
          <a:bodyPr spcFirstLastPara="1" wrap="square" lIns="91425" tIns="91425" rIns="91425" bIns="91425" anchor="t" anchorCtr="0">
            <a:noAutofit/>
          </a:bodyPr>
          <a:lstStyle/>
          <a:p>
            <a:r>
              <a:rPr lang="en-GB" dirty="0"/>
              <a:t>MOTIVATION</a:t>
            </a:r>
          </a:p>
        </p:txBody>
      </p:sp>
      <p:sp>
        <p:nvSpPr>
          <p:cNvPr id="227" name="Google Shape;227;p34"/>
          <p:cNvSpPr txBox="1">
            <a:spLocks noGrp="1"/>
          </p:cNvSpPr>
          <p:nvPr>
            <p:ph type="subTitle" idx="2"/>
          </p:nvPr>
        </p:nvSpPr>
        <p:spPr>
          <a:xfrm>
            <a:off x="4575427" y="1148250"/>
            <a:ext cx="3569175" cy="2668100"/>
          </a:xfrm>
          <a:prstGeom prst="rect">
            <a:avLst/>
          </a:prstGeom>
          <a:solidFill>
            <a:srgbClr val="FDF8EE">
              <a:alpha val="90000"/>
            </a:srgbClr>
          </a:solidFill>
          <a:ln>
            <a:solidFill>
              <a:srgbClr val="191919"/>
            </a:solidFill>
          </a:ln>
        </p:spPr>
        <p:txBody>
          <a:bodyPr spcFirstLastPara="1" wrap="square" lIns="91425" tIns="91425" rIns="91425" bIns="91425" anchor="t" anchorCtr="0">
            <a:noAutofit/>
          </a:bodyPr>
          <a:lstStyle/>
          <a:p>
            <a:pPr marL="0" indent="0"/>
            <a:r>
              <a:rPr lang="en-GB" sz="1500" dirty="0"/>
              <a:t>The focus of these analyses are to determine the marketplaces that will generate most revenue based on Rockbuster Stealth’s existing client base and their spending habits. This is to include  the location of customers, and on which kinds of films they spend their money.</a:t>
            </a:r>
            <a:endParaRPr sz="1500" dirty="0"/>
          </a:p>
        </p:txBody>
      </p:sp>
      <p:sp>
        <p:nvSpPr>
          <p:cNvPr id="6" name="Google Shape;226;p34">
            <a:extLst>
              <a:ext uri="{FF2B5EF4-FFF2-40B4-BE49-F238E27FC236}">
                <a16:creationId xmlns:a16="http://schemas.microsoft.com/office/drawing/2014/main" id="{883011DB-F13C-24F2-7899-CF22D8271975}"/>
              </a:ext>
            </a:extLst>
          </p:cNvPr>
          <p:cNvSpPr txBox="1">
            <a:spLocks/>
          </p:cNvSpPr>
          <p:nvPr/>
        </p:nvSpPr>
        <p:spPr>
          <a:xfrm>
            <a:off x="4572000" y="448090"/>
            <a:ext cx="3572600" cy="572700"/>
          </a:xfrm>
          <a:prstGeom prst="rect">
            <a:avLst/>
          </a:prstGeom>
          <a:solidFill>
            <a:srgbClr val="F59BA3"/>
          </a:solidFill>
          <a:ln>
            <a:solidFill>
              <a:srgbClr val="191919"/>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2pPr>
            <a:lvl3pPr marR="0" lvl="2"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3pPr>
            <a:lvl4pPr marR="0" lvl="3"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4pPr>
            <a:lvl5pPr marR="0" lvl="4"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5pPr>
            <a:lvl6pPr marR="0" lvl="5"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6pPr>
            <a:lvl7pPr marR="0" lvl="6"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7pPr>
            <a:lvl8pPr marR="0" lvl="7"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8pPr>
            <a:lvl9pPr marR="0" lvl="8"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9pPr>
          </a:lstStyle>
          <a:p>
            <a:r>
              <a:rPr lang="en-GB" dirty="0"/>
              <a:t>OBJECTIVE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r>
              <a:rPr lang="en" dirty="0"/>
              <a:t>ABOUT </a:t>
            </a:r>
            <a:r>
              <a:rPr lang="en" dirty="0">
                <a:ln>
                  <a:solidFill>
                    <a:srgbClr val="191919"/>
                  </a:solidFill>
                </a:ln>
                <a:solidFill>
                  <a:srgbClr val="F59BA3"/>
                </a:solidFill>
              </a:rPr>
              <a:t>ROCKBUSTER</a:t>
            </a:r>
            <a:endParaRPr dirty="0">
              <a:ln>
                <a:solidFill>
                  <a:srgbClr val="191919"/>
                </a:solidFill>
              </a:ln>
              <a:solidFill>
                <a:srgbClr val="F59BA3"/>
              </a:solidFill>
            </a:endParaRPr>
          </a:p>
        </p:txBody>
      </p:sp>
      <p:grpSp>
        <p:nvGrpSpPr>
          <p:cNvPr id="1028" name="Group 1027">
            <a:extLst>
              <a:ext uri="{FF2B5EF4-FFF2-40B4-BE49-F238E27FC236}">
                <a16:creationId xmlns:a16="http://schemas.microsoft.com/office/drawing/2014/main" id="{4DC09532-04D3-8B21-78DE-A6A040100D11}"/>
              </a:ext>
            </a:extLst>
          </p:cNvPr>
          <p:cNvGrpSpPr/>
          <p:nvPr/>
        </p:nvGrpSpPr>
        <p:grpSpPr>
          <a:xfrm>
            <a:off x="725242" y="1546123"/>
            <a:ext cx="7721806" cy="1867536"/>
            <a:chOff x="725242" y="1546123"/>
            <a:chExt cx="7721806" cy="1867536"/>
          </a:xfrm>
        </p:grpSpPr>
        <p:sp>
          <p:nvSpPr>
            <p:cNvPr id="453" name="Google Shape;453;p44"/>
            <p:cNvSpPr txBox="1"/>
            <p:nvPr/>
          </p:nvSpPr>
          <p:spPr>
            <a:xfrm>
              <a:off x="725242" y="2812907"/>
              <a:ext cx="2288100" cy="283650"/>
            </a:xfrm>
            <a:prstGeom prst="rect">
              <a:avLst/>
            </a:prstGeom>
            <a:noFill/>
            <a:ln>
              <a:noFill/>
            </a:ln>
          </p:spPr>
          <p:txBody>
            <a:bodyPr spcFirstLastPara="1" wrap="square" lIns="91425" tIns="91425" rIns="91425" bIns="91425" anchor="ctr" anchorCtr="0">
              <a:noAutofit/>
            </a:bodyPr>
            <a:lstStyle/>
            <a:p>
              <a:pPr algn="ctr"/>
              <a:r>
                <a:rPr lang="en" dirty="0">
                  <a:solidFill>
                    <a:schemeClr val="dk1"/>
                  </a:solidFill>
                  <a:latin typeface="Courier Prime"/>
                  <a:ea typeface="Courier Prime"/>
                  <a:cs typeface="Courier Prime"/>
                  <a:sym typeface="Courier Prime"/>
                </a:rPr>
                <a:t>Rentals made</a:t>
              </a:r>
              <a:endParaRPr dirty="0">
                <a:solidFill>
                  <a:schemeClr val="dk1"/>
                </a:solidFill>
                <a:latin typeface="Courier Prime"/>
                <a:ea typeface="Courier Prime"/>
                <a:cs typeface="Courier Prime"/>
                <a:sym typeface="Courier Prime"/>
              </a:endParaRPr>
            </a:p>
          </p:txBody>
        </p:sp>
        <p:sp>
          <p:nvSpPr>
            <p:cNvPr id="455" name="Google Shape;455;p44"/>
            <p:cNvSpPr txBox="1"/>
            <p:nvPr/>
          </p:nvSpPr>
          <p:spPr>
            <a:xfrm>
              <a:off x="2083669" y="3130009"/>
              <a:ext cx="2288100" cy="283650"/>
            </a:xfrm>
            <a:prstGeom prst="rect">
              <a:avLst/>
            </a:prstGeom>
            <a:noFill/>
            <a:ln>
              <a:noFill/>
            </a:ln>
          </p:spPr>
          <p:txBody>
            <a:bodyPr spcFirstLastPara="1" wrap="square" lIns="91425" tIns="91425" rIns="91425" bIns="91425" anchor="ctr" anchorCtr="0">
              <a:noAutofit/>
            </a:bodyPr>
            <a:lstStyle/>
            <a:p>
              <a:pPr algn="ctr"/>
              <a:r>
                <a:rPr lang="en-GB" dirty="0">
                  <a:solidFill>
                    <a:schemeClr val="dk1"/>
                  </a:solidFill>
                  <a:latin typeface="Courier Prime"/>
                  <a:ea typeface="Courier Prime"/>
                  <a:cs typeface="Courier Prime"/>
                  <a:sym typeface="Courier Prime"/>
                </a:rPr>
                <a:t>T</a:t>
              </a:r>
              <a:r>
                <a:rPr lang="en" dirty="0">
                  <a:solidFill>
                    <a:schemeClr val="dk1"/>
                  </a:solidFill>
                  <a:latin typeface="Courier Prime"/>
                  <a:ea typeface="Courier Prime"/>
                  <a:cs typeface="Courier Prime"/>
                  <a:sym typeface="Courier Prime"/>
                </a:rPr>
                <a:t>otal films</a:t>
              </a:r>
              <a:endParaRPr dirty="0">
                <a:solidFill>
                  <a:schemeClr val="dk1"/>
                </a:solidFill>
                <a:latin typeface="Courier Prime"/>
                <a:ea typeface="Courier Prime"/>
                <a:cs typeface="Courier Prime"/>
                <a:sym typeface="Courier Prime"/>
              </a:endParaRPr>
            </a:p>
          </p:txBody>
        </p:sp>
        <p:sp>
          <p:nvSpPr>
            <p:cNvPr id="457" name="Google Shape;457;p44"/>
            <p:cNvSpPr txBox="1"/>
            <p:nvPr/>
          </p:nvSpPr>
          <p:spPr>
            <a:xfrm>
              <a:off x="3442095" y="2812907"/>
              <a:ext cx="2288100" cy="283650"/>
            </a:xfrm>
            <a:prstGeom prst="rect">
              <a:avLst/>
            </a:prstGeom>
            <a:noFill/>
            <a:ln>
              <a:noFill/>
            </a:ln>
          </p:spPr>
          <p:txBody>
            <a:bodyPr spcFirstLastPara="1" wrap="square" lIns="91425" tIns="91425" rIns="91425" bIns="91425" anchor="ctr" anchorCtr="0">
              <a:noAutofit/>
            </a:bodyPr>
            <a:lstStyle/>
            <a:p>
              <a:pPr algn="ctr"/>
              <a:r>
                <a:rPr lang="en" dirty="0">
                  <a:solidFill>
                    <a:schemeClr val="dk1"/>
                  </a:solidFill>
                  <a:latin typeface="Courier Prime"/>
                  <a:ea typeface="Courier Prime"/>
                  <a:cs typeface="Courier Prime"/>
                  <a:sym typeface="Courier Prime"/>
                </a:rPr>
                <a:t>Active customers</a:t>
              </a:r>
              <a:endParaRPr dirty="0">
                <a:solidFill>
                  <a:schemeClr val="dk1"/>
                </a:solidFill>
                <a:latin typeface="Courier Prime"/>
                <a:ea typeface="Courier Prime"/>
                <a:cs typeface="Courier Prime"/>
                <a:sym typeface="Courier Prime"/>
              </a:endParaRPr>
            </a:p>
          </p:txBody>
        </p:sp>
        <p:sp>
          <p:nvSpPr>
            <p:cNvPr id="459" name="Google Shape;459;p44"/>
            <p:cNvSpPr txBox="1"/>
            <p:nvPr/>
          </p:nvSpPr>
          <p:spPr>
            <a:xfrm>
              <a:off x="4800521" y="3130009"/>
              <a:ext cx="2288100" cy="283646"/>
            </a:xfrm>
            <a:prstGeom prst="rect">
              <a:avLst/>
            </a:prstGeom>
            <a:noFill/>
            <a:ln>
              <a:noFill/>
            </a:ln>
          </p:spPr>
          <p:txBody>
            <a:bodyPr spcFirstLastPara="1" wrap="square" lIns="91425" tIns="91425" rIns="91425" bIns="91425" anchor="ctr" anchorCtr="0">
              <a:noAutofit/>
            </a:bodyPr>
            <a:lstStyle/>
            <a:p>
              <a:pPr algn="ctr"/>
              <a:r>
                <a:rPr lang="en" dirty="0">
                  <a:solidFill>
                    <a:schemeClr val="dk1"/>
                  </a:solidFill>
                  <a:latin typeface="Courier Prime"/>
                  <a:ea typeface="Courier Prime"/>
                  <a:cs typeface="Courier Prime"/>
                  <a:sym typeface="Courier Prime"/>
                </a:rPr>
                <a:t>Countries worldwide</a:t>
              </a:r>
              <a:endParaRPr dirty="0">
                <a:solidFill>
                  <a:schemeClr val="dk1"/>
                </a:solidFill>
                <a:latin typeface="Courier Prime"/>
                <a:ea typeface="Courier Prime"/>
                <a:cs typeface="Courier Prime"/>
                <a:sym typeface="Courier Prime"/>
              </a:endParaRPr>
            </a:p>
          </p:txBody>
        </p:sp>
        <p:cxnSp>
          <p:nvCxnSpPr>
            <p:cNvPr id="446" name="Google Shape;446;p44"/>
            <p:cNvCxnSpPr>
              <a:stCxn id="447" idx="3"/>
              <a:endCxn id="448" idx="1"/>
            </p:cNvCxnSpPr>
            <p:nvPr/>
          </p:nvCxnSpPr>
          <p:spPr>
            <a:xfrm>
              <a:off x="2501659" y="2023725"/>
              <a:ext cx="93692" cy="0"/>
            </a:xfrm>
            <a:prstGeom prst="straightConnector1">
              <a:avLst/>
            </a:prstGeom>
            <a:noFill/>
            <a:ln w="19050" cap="flat" cmpd="sng">
              <a:solidFill>
                <a:schemeClr val="dk1"/>
              </a:solidFill>
              <a:prstDash val="solid"/>
              <a:round/>
              <a:headEnd type="none" w="med" len="med"/>
              <a:tailEnd type="none" w="med" len="med"/>
            </a:ln>
          </p:spPr>
        </p:cxnSp>
        <p:cxnSp>
          <p:nvCxnSpPr>
            <p:cNvPr id="449" name="Google Shape;449;p44"/>
            <p:cNvCxnSpPr>
              <a:stCxn id="448" idx="3"/>
              <a:endCxn id="450" idx="1"/>
            </p:cNvCxnSpPr>
            <p:nvPr/>
          </p:nvCxnSpPr>
          <p:spPr>
            <a:xfrm>
              <a:off x="3860085" y="2023725"/>
              <a:ext cx="93693" cy="0"/>
            </a:xfrm>
            <a:prstGeom prst="straightConnector1">
              <a:avLst/>
            </a:prstGeom>
            <a:noFill/>
            <a:ln w="19050" cap="flat" cmpd="sng">
              <a:solidFill>
                <a:schemeClr val="dk1"/>
              </a:solidFill>
              <a:prstDash val="solid"/>
              <a:round/>
              <a:headEnd type="none" w="med" len="med"/>
              <a:tailEnd type="none" w="med" len="med"/>
            </a:ln>
          </p:spPr>
        </p:cxnSp>
        <p:cxnSp>
          <p:nvCxnSpPr>
            <p:cNvPr id="451" name="Google Shape;451;p44"/>
            <p:cNvCxnSpPr>
              <a:stCxn id="450" idx="3"/>
              <a:endCxn id="452" idx="1"/>
            </p:cNvCxnSpPr>
            <p:nvPr/>
          </p:nvCxnSpPr>
          <p:spPr>
            <a:xfrm>
              <a:off x="5218512" y="2023725"/>
              <a:ext cx="93693" cy="0"/>
            </a:xfrm>
            <a:prstGeom prst="straightConnector1">
              <a:avLst/>
            </a:prstGeom>
            <a:noFill/>
            <a:ln w="19050" cap="flat" cmpd="sng">
              <a:solidFill>
                <a:schemeClr val="dk1"/>
              </a:solidFill>
              <a:prstDash val="solid"/>
              <a:round/>
              <a:headEnd type="none" w="med" len="med"/>
              <a:tailEnd type="none" w="med" len="med"/>
            </a:ln>
          </p:spPr>
        </p:cxnSp>
        <p:sp>
          <p:nvSpPr>
            <p:cNvPr id="447" name="Google Shape;447;p44"/>
            <p:cNvSpPr/>
            <p:nvPr/>
          </p:nvSpPr>
          <p:spPr>
            <a:xfrm>
              <a:off x="1236925" y="1546123"/>
              <a:ext cx="1264734" cy="955203"/>
            </a:xfrm>
            <a:prstGeom prst="rect">
              <a:avLst/>
            </a:prstGeom>
            <a:solidFill>
              <a:srgbClr val="F59BA3">
                <a:alpha val="10000"/>
              </a:srgbClr>
            </a:solid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algn="ctr"/>
              <a:r>
                <a:rPr lang="en" sz="2200" dirty="0">
                  <a:solidFill>
                    <a:schemeClr val="dk1"/>
                  </a:solidFill>
                  <a:latin typeface="Limelight"/>
                  <a:ea typeface="Limelight"/>
                  <a:cs typeface="Limelight"/>
                  <a:sym typeface="Limelight"/>
                </a:rPr>
                <a:t>16,044</a:t>
              </a:r>
              <a:endParaRPr sz="2200" dirty="0">
                <a:solidFill>
                  <a:schemeClr val="dk1"/>
                </a:solidFill>
                <a:latin typeface="Limelight"/>
                <a:ea typeface="Limelight"/>
                <a:cs typeface="Limelight"/>
                <a:sym typeface="Limelight"/>
              </a:endParaRPr>
            </a:p>
          </p:txBody>
        </p:sp>
        <p:sp>
          <p:nvSpPr>
            <p:cNvPr id="448" name="Google Shape;448;p44"/>
            <p:cNvSpPr/>
            <p:nvPr/>
          </p:nvSpPr>
          <p:spPr>
            <a:xfrm>
              <a:off x="2595351" y="1546123"/>
              <a:ext cx="1264734" cy="955203"/>
            </a:xfrm>
            <a:prstGeom prst="rect">
              <a:avLst/>
            </a:prstGeom>
            <a:solidFill>
              <a:srgbClr val="F59BA3">
                <a:alpha val="30000"/>
              </a:srgbClr>
            </a:solid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algn="ctr"/>
              <a:r>
                <a:rPr lang="en" sz="2200" dirty="0">
                  <a:solidFill>
                    <a:schemeClr val="dk1"/>
                  </a:solidFill>
                  <a:latin typeface="Limelight"/>
                  <a:ea typeface="Limelight"/>
                  <a:cs typeface="Limelight"/>
                  <a:sym typeface="Limelight"/>
                </a:rPr>
                <a:t>1,000</a:t>
              </a:r>
              <a:endParaRPr sz="2200" dirty="0">
                <a:solidFill>
                  <a:schemeClr val="dk1"/>
                </a:solidFill>
                <a:latin typeface="Limelight"/>
                <a:ea typeface="Limelight"/>
                <a:cs typeface="Limelight"/>
                <a:sym typeface="Limelight"/>
              </a:endParaRPr>
            </a:p>
          </p:txBody>
        </p:sp>
        <p:sp>
          <p:nvSpPr>
            <p:cNvPr id="450" name="Google Shape;450;p44"/>
            <p:cNvSpPr/>
            <p:nvPr/>
          </p:nvSpPr>
          <p:spPr>
            <a:xfrm>
              <a:off x="3953778" y="1546123"/>
              <a:ext cx="1264734" cy="955203"/>
            </a:xfrm>
            <a:prstGeom prst="rect">
              <a:avLst/>
            </a:prstGeom>
            <a:solidFill>
              <a:srgbClr val="F59BA3">
                <a:alpha val="50000"/>
              </a:srgbClr>
            </a:solid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algn="ctr"/>
              <a:r>
                <a:rPr lang="en" sz="2200" dirty="0">
                  <a:solidFill>
                    <a:schemeClr val="dk1"/>
                  </a:solidFill>
                  <a:latin typeface="Limelight"/>
                  <a:ea typeface="Limelight"/>
                  <a:cs typeface="Limelight"/>
                  <a:sym typeface="Limelight"/>
                </a:rPr>
                <a:t>584</a:t>
              </a:r>
              <a:endParaRPr sz="2200" dirty="0">
                <a:solidFill>
                  <a:schemeClr val="dk1"/>
                </a:solidFill>
                <a:latin typeface="Limelight"/>
                <a:ea typeface="Limelight"/>
                <a:cs typeface="Limelight"/>
                <a:sym typeface="Limelight"/>
              </a:endParaRPr>
            </a:p>
          </p:txBody>
        </p:sp>
        <p:sp>
          <p:nvSpPr>
            <p:cNvPr id="452" name="Google Shape;452;p44"/>
            <p:cNvSpPr/>
            <p:nvPr/>
          </p:nvSpPr>
          <p:spPr>
            <a:xfrm>
              <a:off x="5312205" y="1546123"/>
              <a:ext cx="1264734" cy="955203"/>
            </a:xfrm>
            <a:prstGeom prst="rect">
              <a:avLst/>
            </a:prstGeom>
            <a:solidFill>
              <a:srgbClr val="F59BA3">
                <a:alpha val="70000"/>
              </a:srgbClr>
            </a:solid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algn="ctr"/>
              <a:r>
                <a:rPr lang="en" sz="2200" dirty="0">
                  <a:solidFill>
                    <a:schemeClr val="dk1"/>
                  </a:solidFill>
                  <a:latin typeface="Limelight"/>
                  <a:ea typeface="Limelight"/>
                  <a:cs typeface="Limelight"/>
                  <a:sym typeface="Limelight"/>
                </a:rPr>
                <a:t>108</a:t>
              </a:r>
              <a:endParaRPr sz="2200" dirty="0">
                <a:solidFill>
                  <a:schemeClr val="dk1"/>
                </a:solidFill>
                <a:latin typeface="Limelight"/>
                <a:ea typeface="Limelight"/>
                <a:cs typeface="Limelight"/>
                <a:sym typeface="Limelight"/>
              </a:endParaRPr>
            </a:p>
          </p:txBody>
        </p:sp>
        <p:cxnSp>
          <p:nvCxnSpPr>
            <p:cNvPr id="461" name="Google Shape;461;p44"/>
            <p:cNvCxnSpPr>
              <a:stCxn id="452" idx="3"/>
              <a:endCxn id="462" idx="1"/>
            </p:cNvCxnSpPr>
            <p:nvPr/>
          </p:nvCxnSpPr>
          <p:spPr>
            <a:xfrm>
              <a:off x="6576939" y="2023725"/>
              <a:ext cx="93692" cy="0"/>
            </a:xfrm>
            <a:prstGeom prst="straightConnector1">
              <a:avLst/>
            </a:prstGeom>
            <a:noFill/>
            <a:ln w="19050" cap="flat" cmpd="sng">
              <a:solidFill>
                <a:schemeClr val="dk1"/>
              </a:solidFill>
              <a:prstDash val="solid"/>
              <a:round/>
              <a:headEnd type="none" w="med" len="med"/>
              <a:tailEnd type="none" w="med" len="med"/>
            </a:ln>
          </p:spPr>
        </p:cxnSp>
        <p:sp>
          <p:nvSpPr>
            <p:cNvPr id="462" name="Google Shape;462;p44"/>
            <p:cNvSpPr/>
            <p:nvPr/>
          </p:nvSpPr>
          <p:spPr>
            <a:xfrm>
              <a:off x="6670631" y="1546123"/>
              <a:ext cx="1264734" cy="955203"/>
            </a:xfrm>
            <a:prstGeom prst="rect">
              <a:avLst/>
            </a:prstGeom>
            <a:solidFill>
              <a:srgbClr val="F59BA3">
                <a:alpha val="90000"/>
              </a:srgbClr>
            </a:solid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algn="ctr"/>
              <a:r>
                <a:rPr lang="en" sz="2200" dirty="0">
                  <a:solidFill>
                    <a:schemeClr val="dk1"/>
                  </a:solidFill>
                  <a:latin typeface="Limelight"/>
                  <a:ea typeface="Limelight"/>
                  <a:cs typeface="Limelight"/>
                  <a:sym typeface="Limelight"/>
                </a:rPr>
                <a:t>$4.20</a:t>
              </a:r>
              <a:endParaRPr sz="2200" dirty="0">
                <a:solidFill>
                  <a:schemeClr val="dk1"/>
                </a:solidFill>
                <a:latin typeface="Limelight"/>
                <a:ea typeface="Limelight"/>
                <a:cs typeface="Limelight"/>
                <a:sym typeface="Limelight"/>
              </a:endParaRPr>
            </a:p>
          </p:txBody>
        </p:sp>
        <p:sp>
          <p:nvSpPr>
            <p:cNvPr id="463" name="Google Shape;463;p44"/>
            <p:cNvSpPr txBox="1"/>
            <p:nvPr/>
          </p:nvSpPr>
          <p:spPr>
            <a:xfrm>
              <a:off x="6158948" y="2812907"/>
              <a:ext cx="2288100" cy="283650"/>
            </a:xfrm>
            <a:prstGeom prst="rect">
              <a:avLst/>
            </a:prstGeom>
            <a:noFill/>
            <a:ln>
              <a:noFill/>
            </a:ln>
          </p:spPr>
          <p:txBody>
            <a:bodyPr spcFirstLastPara="1" wrap="square" lIns="91425" tIns="91425" rIns="91425" bIns="91425" anchor="ctr" anchorCtr="0">
              <a:noAutofit/>
            </a:bodyPr>
            <a:lstStyle/>
            <a:p>
              <a:pPr algn="ctr"/>
              <a:r>
                <a:rPr lang="en" dirty="0">
                  <a:solidFill>
                    <a:schemeClr val="dk1"/>
                  </a:solidFill>
                  <a:latin typeface="Courier Prime"/>
                  <a:ea typeface="Courier Prime"/>
                  <a:cs typeface="Courier Prime"/>
                  <a:sym typeface="Courier Prime"/>
                </a:rPr>
                <a:t>Average rental cost</a:t>
              </a:r>
              <a:endParaRPr dirty="0">
                <a:solidFill>
                  <a:schemeClr val="dk1"/>
                </a:solidFill>
                <a:latin typeface="Courier Prime"/>
                <a:ea typeface="Courier Prime"/>
                <a:cs typeface="Courier Prime"/>
                <a:sym typeface="Courier Prime"/>
              </a:endParaRPr>
            </a:p>
          </p:txBody>
        </p:sp>
        <p:cxnSp>
          <p:nvCxnSpPr>
            <p:cNvPr id="11" name="Straight Connector 10">
              <a:extLst>
                <a:ext uri="{FF2B5EF4-FFF2-40B4-BE49-F238E27FC236}">
                  <a16:creationId xmlns:a16="http://schemas.microsoft.com/office/drawing/2014/main" id="{9F0EDA92-7E3C-E692-6BF7-A62C54406A7B}"/>
                </a:ext>
              </a:extLst>
            </p:cNvPr>
            <p:cNvCxnSpPr>
              <a:stCxn id="447" idx="2"/>
              <a:endCxn id="453" idx="0"/>
            </p:cNvCxnSpPr>
            <p:nvPr/>
          </p:nvCxnSpPr>
          <p:spPr>
            <a:xfrm>
              <a:off x="1869292" y="2501326"/>
              <a:ext cx="0" cy="311581"/>
            </a:xfrm>
            <a:prstGeom prst="line">
              <a:avLst/>
            </a:prstGeom>
            <a:ln w="19050">
              <a:solidFill>
                <a:srgbClr val="191919"/>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17BFCFA-664F-0B70-6D0E-38FD3C4F05D8}"/>
                </a:ext>
              </a:extLst>
            </p:cNvPr>
            <p:cNvCxnSpPr>
              <a:cxnSpLocks/>
              <a:stCxn id="448" idx="2"/>
              <a:endCxn id="455" idx="0"/>
            </p:cNvCxnSpPr>
            <p:nvPr/>
          </p:nvCxnSpPr>
          <p:spPr>
            <a:xfrm>
              <a:off x="3227718" y="2501326"/>
              <a:ext cx="1" cy="628683"/>
            </a:xfrm>
            <a:prstGeom prst="line">
              <a:avLst/>
            </a:prstGeom>
            <a:ln w="19050">
              <a:solidFill>
                <a:srgbClr val="191919"/>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4B842FB-8B00-6708-2A14-5EB42F6B0D25}"/>
                </a:ext>
              </a:extLst>
            </p:cNvPr>
            <p:cNvCxnSpPr>
              <a:cxnSpLocks/>
              <a:stCxn id="450" idx="2"/>
              <a:endCxn id="457" idx="0"/>
            </p:cNvCxnSpPr>
            <p:nvPr/>
          </p:nvCxnSpPr>
          <p:spPr>
            <a:xfrm>
              <a:off x="4586145" y="2501326"/>
              <a:ext cx="0" cy="311581"/>
            </a:xfrm>
            <a:prstGeom prst="line">
              <a:avLst/>
            </a:prstGeom>
            <a:ln w="19050">
              <a:solidFill>
                <a:srgbClr val="191919"/>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CA99571-FD8B-31E6-2FA1-538651A5CF02}"/>
                </a:ext>
              </a:extLst>
            </p:cNvPr>
            <p:cNvCxnSpPr>
              <a:cxnSpLocks/>
              <a:stCxn id="452" idx="2"/>
              <a:endCxn id="459" idx="0"/>
            </p:cNvCxnSpPr>
            <p:nvPr/>
          </p:nvCxnSpPr>
          <p:spPr>
            <a:xfrm flipH="1">
              <a:off x="5944571" y="2501326"/>
              <a:ext cx="1" cy="628683"/>
            </a:xfrm>
            <a:prstGeom prst="line">
              <a:avLst/>
            </a:prstGeom>
            <a:ln w="19050">
              <a:solidFill>
                <a:srgbClr val="191919"/>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F9F8A4D-3ADA-6F9A-6D1D-19EEDC68633D}"/>
                </a:ext>
              </a:extLst>
            </p:cNvPr>
            <p:cNvCxnSpPr>
              <a:cxnSpLocks/>
              <a:stCxn id="462" idx="2"/>
              <a:endCxn id="463" idx="0"/>
            </p:cNvCxnSpPr>
            <p:nvPr/>
          </p:nvCxnSpPr>
          <p:spPr>
            <a:xfrm>
              <a:off x="7302998" y="2501326"/>
              <a:ext cx="0" cy="311581"/>
            </a:xfrm>
            <a:prstGeom prst="line">
              <a:avLst/>
            </a:prstGeom>
            <a:ln w="19050">
              <a:solidFill>
                <a:srgbClr val="191919"/>
              </a:solidFill>
            </a:ln>
          </p:spPr>
          <p:style>
            <a:lnRef idx="1">
              <a:schemeClr val="dk1"/>
            </a:lnRef>
            <a:fillRef idx="0">
              <a:schemeClr val="dk1"/>
            </a:fillRef>
            <a:effectRef idx="0">
              <a:schemeClr val="dk1"/>
            </a:effectRef>
            <a:fontRef idx="minor">
              <a:schemeClr val="tx1"/>
            </a:fontRef>
          </p:style>
        </p:cxnSp>
        <p:grpSp>
          <p:nvGrpSpPr>
            <p:cNvPr id="24" name="Google Shape;601;p52">
              <a:extLst>
                <a:ext uri="{FF2B5EF4-FFF2-40B4-BE49-F238E27FC236}">
                  <a16:creationId xmlns:a16="http://schemas.microsoft.com/office/drawing/2014/main" id="{D52BA75B-5929-5170-F552-8916F87C9F47}"/>
                </a:ext>
              </a:extLst>
            </p:cNvPr>
            <p:cNvGrpSpPr/>
            <p:nvPr/>
          </p:nvGrpSpPr>
          <p:grpSpPr>
            <a:xfrm>
              <a:off x="2998730" y="1614354"/>
              <a:ext cx="457975" cy="457975"/>
              <a:chOff x="6918238" y="1798675"/>
              <a:chExt cx="457975" cy="457975"/>
            </a:xfrm>
          </p:grpSpPr>
          <p:sp>
            <p:nvSpPr>
              <p:cNvPr id="25" name="Google Shape;602;p52">
                <a:extLst>
                  <a:ext uri="{FF2B5EF4-FFF2-40B4-BE49-F238E27FC236}">
                    <a16:creationId xmlns:a16="http://schemas.microsoft.com/office/drawing/2014/main" id="{ABD248BD-99C0-D1A0-99C2-CFBD9990ED3F}"/>
                  </a:ext>
                </a:extLst>
              </p:cNvPr>
              <p:cNvSpPr/>
              <p:nvPr/>
            </p:nvSpPr>
            <p:spPr>
              <a:xfrm>
                <a:off x="7091688" y="1858375"/>
                <a:ext cx="111100" cy="110775"/>
              </a:xfrm>
              <a:custGeom>
                <a:avLst/>
                <a:gdLst/>
                <a:ahLst/>
                <a:cxnLst/>
                <a:rect l="l" t="t" r="r" b="b"/>
                <a:pathLst>
                  <a:path w="4444" h="4431" extrusionOk="0">
                    <a:moveTo>
                      <a:pt x="2215" y="717"/>
                    </a:moveTo>
                    <a:cubicBezTo>
                      <a:pt x="3051" y="717"/>
                      <a:pt x="3727" y="1380"/>
                      <a:pt x="3727" y="2215"/>
                    </a:cubicBezTo>
                    <a:cubicBezTo>
                      <a:pt x="3727" y="3038"/>
                      <a:pt x="3051" y="3714"/>
                      <a:pt x="2215" y="3714"/>
                    </a:cubicBezTo>
                    <a:cubicBezTo>
                      <a:pt x="1393" y="3714"/>
                      <a:pt x="716" y="3038"/>
                      <a:pt x="716" y="2215"/>
                    </a:cubicBezTo>
                    <a:cubicBezTo>
                      <a:pt x="716" y="1380"/>
                      <a:pt x="1393" y="717"/>
                      <a:pt x="2215" y="717"/>
                    </a:cubicBezTo>
                    <a:close/>
                    <a:moveTo>
                      <a:pt x="2215" y="0"/>
                    </a:moveTo>
                    <a:cubicBezTo>
                      <a:pt x="995" y="0"/>
                      <a:pt x="0" y="995"/>
                      <a:pt x="0" y="2215"/>
                    </a:cubicBezTo>
                    <a:cubicBezTo>
                      <a:pt x="0" y="3436"/>
                      <a:pt x="995" y="4430"/>
                      <a:pt x="2215" y="4430"/>
                    </a:cubicBezTo>
                    <a:cubicBezTo>
                      <a:pt x="3449" y="4430"/>
                      <a:pt x="4444" y="3436"/>
                      <a:pt x="4444" y="2215"/>
                    </a:cubicBezTo>
                    <a:cubicBezTo>
                      <a:pt x="4444" y="995"/>
                      <a:pt x="3449" y="0"/>
                      <a:pt x="2215" y="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26" name="Google Shape;603;p52">
                <a:extLst>
                  <a:ext uri="{FF2B5EF4-FFF2-40B4-BE49-F238E27FC236}">
                    <a16:creationId xmlns:a16="http://schemas.microsoft.com/office/drawing/2014/main" id="{CF13BB30-48B8-64FD-9DDE-0B1C5CC7C4BF}"/>
                  </a:ext>
                </a:extLst>
              </p:cNvPr>
              <p:cNvSpPr/>
              <p:nvPr/>
            </p:nvSpPr>
            <p:spPr>
              <a:xfrm>
                <a:off x="7205413" y="1972100"/>
                <a:ext cx="111125" cy="111125"/>
              </a:xfrm>
              <a:custGeom>
                <a:avLst/>
                <a:gdLst/>
                <a:ahLst/>
                <a:cxnLst/>
                <a:rect l="l" t="t" r="r" b="b"/>
                <a:pathLst>
                  <a:path w="4445" h="4445" extrusionOk="0">
                    <a:moveTo>
                      <a:pt x="2229" y="717"/>
                    </a:moveTo>
                    <a:cubicBezTo>
                      <a:pt x="3051" y="717"/>
                      <a:pt x="3728" y="1394"/>
                      <a:pt x="3728" y="2216"/>
                    </a:cubicBezTo>
                    <a:cubicBezTo>
                      <a:pt x="3728" y="3052"/>
                      <a:pt x="3051" y="3728"/>
                      <a:pt x="2229" y="3728"/>
                    </a:cubicBezTo>
                    <a:cubicBezTo>
                      <a:pt x="1393" y="3728"/>
                      <a:pt x="717" y="3052"/>
                      <a:pt x="717" y="2216"/>
                    </a:cubicBezTo>
                    <a:cubicBezTo>
                      <a:pt x="717" y="1394"/>
                      <a:pt x="1393" y="717"/>
                      <a:pt x="2229" y="717"/>
                    </a:cubicBezTo>
                    <a:close/>
                    <a:moveTo>
                      <a:pt x="2229" y="1"/>
                    </a:moveTo>
                    <a:cubicBezTo>
                      <a:pt x="995" y="1"/>
                      <a:pt x="1" y="996"/>
                      <a:pt x="1" y="2216"/>
                    </a:cubicBezTo>
                    <a:cubicBezTo>
                      <a:pt x="1" y="3450"/>
                      <a:pt x="995" y="4444"/>
                      <a:pt x="2229" y="4444"/>
                    </a:cubicBezTo>
                    <a:cubicBezTo>
                      <a:pt x="3449" y="4444"/>
                      <a:pt x="4444" y="3450"/>
                      <a:pt x="4444" y="2216"/>
                    </a:cubicBezTo>
                    <a:cubicBezTo>
                      <a:pt x="4444" y="996"/>
                      <a:pt x="3449" y="1"/>
                      <a:pt x="2229" y="1"/>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27" name="Google Shape;604;p52">
                <a:extLst>
                  <a:ext uri="{FF2B5EF4-FFF2-40B4-BE49-F238E27FC236}">
                    <a16:creationId xmlns:a16="http://schemas.microsoft.com/office/drawing/2014/main" id="{AB3CB116-512D-5A7D-9C31-52C5CDC7BD19}"/>
                  </a:ext>
                </a:extLst>
              </p:cNvPr>
              <p:cNvSpPr/>
              <p:nvPr/>
            </p:nvSpPr>
            <p:spPr>
              <a:xfrm>
                <a:off x="7091688" y="2085850"/>
                <a:ext cx="111100" cy="111100"/>
              </a:xfrm>
              <a:custGeom>
                <a:avLst/>
                <a:gdLst/>
                <a:ahLst/>
                <a:cxnLst/>
                <a:rect l="l" t="t" r="r" b="b"/>
                <a:pathLst>
                  <a:path w="4444" h="4444" extrusionOk="0">
                    <a:moveTo>
                      <a:pt x="2215" y="717"/>
                    </a:moveTo>
                    <a:cubicBezTo>
                      <a:pt x="3051" y="717"/>
                      <a:pt x="3727" y="1393"/>
                      <a:pt x="3727" y="2229"/>
                    </a:cubicBezTo>
                    <a:cubicBezTo>
                      <a:pt x="3727" y="3051"/>
                      <a:pt x="3051" y="3728"/>
                      <a:pt x="2215" y="3728"/>
                    </a:cubicBezTo>
                    <a:cubicBezTo>
                      <a:pt x="1393" y="3728"/>
                      <a:pt x="716" y="3051"/>
                      <a:pt x="716" y="2229"/>
                    </a:cubicBezTo>
                    <a:cubicBezTo>
                      <a:pt x="716" y="1393"/>
                      <a:pt x="1393" y="717"/>
                      <a:pt x="2215" y="717"/>
                    </a:cubicBezTo>
                    <a:close/>
                    <a:moveTo>
                      <a:pt x="2215" y="0"/>
                    </a:moveTo>
                    <a:cubicBezTo>
                      <a:pt x="995" y="0"/>
                      <a:pt x="0" y="1009"/>
                      <a:pt x="0" y="2229"/>
                    </a:cubicBezTo>
                    <a:cubicBezTo>
                      <a:pt x="0" y="3449"/>
                      <a:pt x="995" y="4444"/>
                      <a:pt x="2215" y="4444"/>
                    </a:cubicBezTo>
                    <a:cubicBezTo>
                      <a:pt x="3449" y="4444"/>
                      <a:pt x="4444" y="3449"/>
                      <a:pt x="4444" y="2229"/>
                    </a:cubicBezTo>
                    <a:cubicBezTo>
                      <a:pt x="4444" y="1009"/>
                      <a:pt x="3449" y="0"/>
                      <a:pt x="2215" y="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28" name="Google Shape;605;p52">
                <a:extLst>
                  <a:ext uri="{FF2B5EF4-FFF2-40B4-BE49-F238E27FC236}">
                    <a16:creationId xmlns:a16="http://schemas.microsoft.com/office/drawing/2014/main" id="{0ABACFB9-7897-9A47-E5D1-DE753C8B2E67}"/>
                  </a:ext>
                </a:extLst>
              </p:cNvPr>
              <p:cNvSpPr/>
              <p:nvPr/>
            </p:nvSpPr>
            <p:spPr>
              <a:xfrm>
                <a:off x="6977613" y="1972100"/>
                <a:ext cx="111100" cy="111125"/>
              </a:xfrm>
              <a:custGeom>
                <a:avLst/>
                <a:gdLst/>
                <a:ahLst/>
                <a:cxnLst/>
                <a:rect l="l" t="t" r="r" b="b"/>
                <a:pathLst>
                  <a:path w="4444" h="4445" extrusionOk="0">
                    <a:moveTo>
                      <a:pt x="2229" y="717"/>
                    </a:moveTo>
                    <a:cubicBezTo>
                      <a:pt x="3051" y="717"/>
                      <a:pt x="3727" y="1394"/>
                      <a:pt x="3727" y="2216"/>
                    </a:cubicBezTo>
                    <a:cubicBezTo>
                      <a:pt x="3727" y="3052"/>
                      <a:pt x="3051" y="3728"/>
                      <a:pt x="2229" y="3728"/>
                    </a:cubicBezTo>
                    <a:cubicBezTo>
                      <a:pt x="1393" y="3728"/>
                      <a:pt x="716" y="3052"/>
                      <a:pt x="716" y="2216"/>
                    </a:cubicBezTo>
                    <a:cubicBezTo>
                      <a:pt x="716" y="1394"/>
                      <a:pt x="1393" y="717"/>
                      <a:pt x="2229" y="717"/>
                    </a:cubicBezTo>
                    <a:close/>
                    <a:moveTo>
                      <a:pt x="2229" y="1"/>
                    </a:moveTo>
                    <a:cubicBezTo>
                      <a:pt x="1008" y="1"/>
                      <a:pt x="0" y="996"/>
                      <a:pt x="0" y="2216"/>
                    </a:cubicBezTo>
                    <a:cubicBezTo>
                      <a:pt x="0" y="3450"/>
                      <a:pt x="1008" y="4444"/>
                      <a:pt x="2229" y="4444"/>
                    </a:cubicBezTo>
                    <a:cubicBezTo>
                      <a:pt x="3449" y="4444"/>
                      <a:pt x="4444" y="3450"/>
                      <a:pt x="4444" y="2216"/>
                    </a:cubicBezTo>
                    <a:cubicBezTo>
                      <a:pt x="4444" y="996"/>
                      <a:pt x="3449" y="1"/>
                      <a:pt x="2229" y="1"/>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29" name="Google Shape;606;p52">
                <a:extLst>
                  <a:ext uri="{FF2B5EF4-FFF2-40B4-BE49-F238E27FC236}">
                    <a16:creationId xmlns:a16="http://schemas.microsoft.com/office/drawing/2014/main" id="{0B8B1958-B402-5BC1-1FAF-6A89E710B848}"/>
                  </a:ext>
                </a:extLst>
              </p:cNvPr>
              <p:cNvSpPr/>
              <p:nvPr/>
            </p:nvSpPr>
            <p:spPr>
              <a:xfrm>
                <a:off x="6918238" y="1801500"/>
                <a:ext cx="457975" cy="455150"/>
              </a:xfrm>
              <a:custGeom>
                <a:avLst/>
                <a:gdLst/>
                <a:ahLst/>
                <a:cxnLst/>
                <a:rect l="l" t="t" r="r" b="b"/>
                <a:pathLst>
                  <a:path w="18319" h="18206" extrusionOk="0">
                    <a:moveTo>
                      <a:pt x="7738" y="0"/>
                    </a:moveTo>
                    <a:cubicBezTo>
                      <a:pt x="7715" y="0"/>
                      <a:pt x="7691" y="2"/>
                      <a:pt x="7668" y="7"/>
                    </a:cubicBezTo>
                    <a:cubicBezTo>
                      <a:pt x="5545" y="352"/>
                      <a:pt x="3609" y="1440"/>
                      <a:pt x="2203" y="3084"/>
                    </a:cubicBezTo>
                    <a:cubicBezTo>
                      <a:pt x="783" y="4742"/>
                      <a:pt x="1" y="6851"/>
                      <a:pt x="1" y="9040"/>
                    </a:cubicBezTo>
                    <a:cubicBezTo>
                      <a:pt x="1" y="11494"/>
                      <a:pt x="956" y="13789"/>
                      <a:pt x="2680" y="15526"/>
                    </a:cubicBezTo>
                    <a:cubicBezTo>
                      <a:pt x="4405" y="17250"/>
                      <a:pt x="6713" y="18205"/>
                      <a:pt x="9153" y="18205"/>
                    </a:cubicBezTo>
                    <a:lnTo>
                      <a:pt x="16528" y="18205"/>
                    </a:lnTo>
                    <a:cubicBezTo>
                      <a:pt x="16727" y="18205"/>
                      <a:pt x="16886" y="18046"/>
                      <a:pt x="16886" y="17847"/>
                    </a:cubicBezTo>
                    <a:cubicBezTo>
                      <a:pt x="16886" y="17648"/>
                      <a:pt x="16727" y="17489"/>
                      <a:pt x="16528" y="17489"/>
                    </a:cubicBezTo>
                    <a:lnTo>
                      <a:pt x="12721" y="17489"/>
                    </a:lnTo>
                    <a:cubicBezTo>
                      <a:pt x="13796" y="17038"/>
                      <a:pt x="14777" y="16375"/>
                      <a:pt x="15639" y="15526"/>
                    </a:cubicBezTo>
                    <a:cubicBezTo>
                      <a:pt x="17364" y="13789"/>
                      <a:pt x="18319" y="11494"/>
                      <a:pt x="18319" y="9040"/>
                    </a:cubicBezTo>
                    <a:cubicBezTo>
                      <a:pt x="18319" y="6851"/>
                      <a:pt x="17536" y="4742"/>
                      <a:pt x="16117" y="3084"/>
                    </a:cubicBezTo>
                    <a:cubicBezTo>
                      <a:pt x="14711" y="1440"/>
                      <a:pt x="12761" y="352"/>
                      <a:pt x="10639" y="7"/>
                    </a:cubicBezTo>
                    <a:cubicBezTo>
                      <a:pt x="10615" y="2"/>
                      <a:pt x="10591" y="0"/>
                      <a:pt x="10568" y="0"/>
                    </a:cubicBezTo>
                    <a:cubicBezTo>
                      <a:pt x="10398" y="0"/>
                      <a:pt x="10251" y="124"/>
                      <a:pt x="10228" y="299"/>
                    </a:cubicBezTo>
                    <a:cubicBezTo>
                      <a:pt x="10201" y="498"/>
                      <a:pt x="10334" y="684"/>
                      <a:pt x="10519" y="710"/>
                    </a:cubicBezTo>
                    <a:cubicBezTo>
                      <a:pt x="14618" y="1373"/>
                      <a:pt x="17602" y="4875"/>
                      <a:pt x="17602" y="9040"/>
                    </a:cubicBezTo>
                    <a:cubicBezTo>
                      <a:pt x="17602" y="13696"/>
                      <a:pt x="13809" y="17489"/>
                      <a:pt x="9153" y="17489"/>
                    </a:cubicBezTo>
                    <a:cubicBezTo>
                      <a:pt x="4497" y="17489"/>
                      <a:pt x="717" y="13696"/>
                      <a:pt x="717" y="9040"/>
                    </a:cubicBezTo>
                    <a:cubicBezTo>
                      <a:pt x="717" y="4888"/>
                      <a:pt x="3688" y="1373"/>
                      <a:pt x="7787" y="710"/>
                    </a:cubicBezTo>
                    <a:cubicBezTo>
                      <a:pt x="7986" y="684"/>
                      <a:pt x="8119" y="498"/>
                      <a:pt x="8079" y="299"/>
                    </a:cubicBezTo>
                    <a:cubicBezTo>
                      <a:pt x="8055" y="124"/>
                      <a:pt x="7909" y="0"/>
                      <a:pt x="7738" y="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30" name="Google Shape;607;p52">
                <a:extLst>
                  <a:ext uri="{FF2B5EF4-FFF2-40B4-BE49-F238E27FC236}">
                    <a16:creationId xmlns:a16="http://schemas.microsoft.com/office/drawing/2014/main" id="{408B493B-A2D4-66B7-767D-6F24BF7E93AC}"/>
                  </a:ext>
                </a:extLst>
              </p:cNvPr>
              <p:cNvSpPr/>
              <p:nvPr/>
            </p:nvSpPr>
            <p:spPr>
              <a:xfrm>
                <a:off x="7136763" y="2017200"/>
                <a:ext cx="20600" cy="20600"/>
              </a:xfrm>
              <a:custGeom>
                <a:avLst/>
                <a:gdLst/>
                <a:ahLst/>
                <a:cxnLst/>
                <a:rect l="l" t="t" r="r" b="b"/>
                <a:pathLst>
                  <a:path w="824" h="824" extrusionOk="0">
                    <a:moveTo>
                      <a:pt x="412" y="1"/>
                    </a:moveTo>
                    <a:cubicBezTo>
                      <a:pt x="187" y="1"/>
                      <a:pt x="1" y="186"/>
                      <a:pt x="1" y="412"/>
                    </a:cubicBezTo>
                    <a:cubicBezTo>
                      <a:pt x="1" y="651"/>
                      <a:pt x="187" y="823"/>
                      <a:pt x="412" y="823"/>
                    </a:cubicBezTo>
                    <a:cubicBezTo>
                      <a:pt x="638" y="823"/>
                      <a:pt x="823" y="651"/>
                      <a:pt x="823" y="412"/>
                    </a:cubicBezTo>
                    <a:cubicBezTo>
                      <a:pt x="823" y="186"/>
                      <a:pt x="638" y="1"/>
                      <a:pt x="412" y="1"/>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31" name="Google Shape;608;p52">
                <a:extLst>
                  <a:ext uri="{FF2B5EF4-FFF2-40B4-BE49-F238E27FC236}">
                    <a16:creationId xmlns:a16="http://schemas.microsoft.com/office/drawing/2014/main" id="{CE86982D-CAE3-7BE4-E5CD-41A34BEF0847}"/>
                  </a:ext>
                </a:extLst>
              </p:cNvPr>
              <p:cNvSpPr/>
              <p:nvPr/>
            </p:nvSpPr>
            <p:spPr>
              <a:xfrm>
                <a:off x="7358288" y="2238725"/>
                <a:ext cx="17925" cy="17925"/>
              </a:xfrm>
              <a:custGeom>
                <a:avLst/>
                <a:gdLst/>
                <a:ahLst/>
                <a:cxnLst/>
                <a:rect l="l" t="t" r="r" b="b"/>
                <a:pathLst>
                  <a:path w="717" h="717" extrusionOk="0">
                    <a:moveTo>
                      <a:pt x="359" y="0"/>
                    </a:moveTo>
                    <a:cubicBezTo>
                      <a:pt x="160" y="0"/>
                      <a:pt x="0" y="159"/>
                      <a:pt x="0" y="358"/>
                    </a:cubicBezTo>
                    <a:cubicBezTo>
                      <a:pt x="0" y="557"/>
                      <a:pt x="160" y="716"/>
                      <a:pt x="359" y="716"/>
                    </a:cubicBezTo>
                    <a:cubicBezTo>
                      <a:pt x="558" y="716"/>
                      <a:pt x="717" y="557"/>
                      <a:pt x="717" y="358"/>
                    </a:cubicBezTo>
                    <a:cubicBezTo>
                      <a:pt x="717" y="159"/>
                      <a:pt x="558" y="0"/>
                      <a:pt x="359" y="0"/>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sp>
            <p:nvSpPr>
              <p:cNvPr id="32" name="Google Shape;609;p52">
                <a:extLst>
                  <a:ext uri="{FF2B5EF4-FFF2-40B4-BE49-F238E27FC236}">
                    <a16:creationId xmlns:a16="http://schemas.microsoft.com/office/drawing/2014/main" id="{AAC32B46-6D63-FC39-BB9F-8B47143C40AB}"/>
                  </a:ext>
                </a:extLst>
              </p:cNvPr>
              <p:cNvSpPr/>
              <p:nvPr/>
            </p:nvSpPr>
            <p:spPr>
              <a:xfrm>
                <a:off x="7138113" y="1798675"/>
                <a:ext cx="17925" cy="17925"/>
              </a:xfrm>
              <a:custGeom>
                <a:avLst/>
                <a:gdLst/>
                <a:ahLst/>
                <a:cxnLst/>
                <a:rect l="l" t="t" r="r" b="b"/>
                <a:pathLst>
                  <a:path w="717" h="717" extrusionOk="0">
                    <a:moveTo>
                      <a:pt x="358" y="1"/>
                    </a:moveTo>
                    <a:cubicBezTo>
                      <a:pt x="159" y="1"/>
                      <a:pt x="0" y="160"/>
                      <a:pt x="0" y="359"/>
                    </a:cubicBezTo>
                    <a:cubicBezTo>
                      <a:pt x="0" y="558"/>
                      <a:pt x="159" y="717"/>
                      <a:pt x="358" y="717"/>
                    </a:cubicBezTo>
                    <a:cubicBezTo>
                      <a:pt x="557" y="717"/>
                      <a:pt x="716" y="558"/>
                      <a:pt x="716" y="359"/>
                    </a:cubicBezTo>
                    <a:cubicBezTo>
                      <a:pt x="716" y="160"/>
                      <a:pt x="557" y="1"/>
                      <a:pt x="358" y="1"/>
                    </a:cubicBezTo>
                    <a:close/>
                  </a:path>
                </a:pathLst>
              </a:custGeom>
              <a:solidFill>
                <a:schemeClr val="dk1"/>
              </a:solidFill>
              <a:ln>
                <a:noFill/>
              </a:ln>
            </p:spPr>
            <p:txBody>
              <a:bodyPr spcFirstLastPara="1" wrap="square" lIns="91425" tIns="91425" rIns="91425" bIns="91425" anchor="ctr" anchorCtr="0">
                <a:noAutofit/>
              </a:bodyPr>
              <a:lstStyle/>
              <a:p>
                <a:endParaRPr dirty="0"/>
              </a:p>
            </p:txBody>
          </p:sp>
        </p:grpSp>
        <p:grpSp>
          <p:nvGrpSpPr>
            <p:cNvPr id="554" name="Google Shape;9928;p67">
              <a:extLst>
                <a:ext uri="{FF2B5EF4-FFF2-40B4-BE49-F238E27FC236}">
                  <a16:creationId xmlns:a16="http://schemas.microsoft.com/office/drawing/2014/main" id="{D9291BBB-E0FE-FBD0-6564-F50D9CE354BE}"/>
                </a:ext>
              </a:extLst>
            </p:cNvPr>
            <p:cNvGrpSpPr/>
            <p:nvPr/>
          </p:nvGrpSpPr>
          <p:grpSpPr>
            <a:xfrm>
              <a:off x="7113144" y="1608715"/>
              <a:ext cx="457200" cy="457200"/>
              <a:chOff x="3988156" y="3380210"/>
              <a:chExt cx="353954" cy="318880"/>
            </a:xfrm>
            <a:solidFill>
              <a:srgbClr val="191919"/>
            </a:solidFill>
          </p:grpSpPr>
          <p:sp>
            <p:nvSpPr>
              <p:cNvPr id="555" name="Google Shape;9929;p67">
                <a:extLst>
                  <a:ext uri="{FF2B5EF4-FFF2-40B4-BE49-F238E27FC236}">
                    <a16:creationId xmlns:a16="http://schemas.microsoft.com/office/drawing/2014/main" id="{DD46C47A-5D81-F232-A466-64FD9ED4FD0C}"/>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endParaRPr dirty="0"/>
              </a:p>
            </p:txBody>
          </p:sp>
          <p:sp>
            <p:nvSpPr>
              <p:cNvPr id="556" name="Google Shape;9930;p67">
                <a:extLst>
                  <a:ext uri="{FF2B5EF4-FFF2-40B4-BE49-F238E27FC236}">
                    <a16:creationId xmlns:a16="http://schemas.microsoft.com/office/drawing/2014/main" id="{709B82AC-5E58-0B95-E584-6D67FD9BB7C2}"/>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endParaRPr dirty="0"/>
              </a:p>
            </p:txBody>
          </p:sp>
          <p:sp>
            <p:nvSpPr>
              <p:cNvPr id="557" name="Google Shape;9931;p67">
                <a:extLst>
                  <a:ext uri="{FF2B5EF4-FFF2-40B4-BE49-F238E27FC236}">
                    <a16:creationId xmlns:a16="http://schemas.microsoft.com/office/drawing/2014/main" id="{9410BA2D-8A80-EA8C-5F9B-06B4DAFA2EE4}"/>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endParaRPr dirty="0"/>
              </a:p>
            </p:txBody>
          </p:sp>
          <p:sp>
            <p:nvSpPr>
              <p:cNvPr id="558" name="Google Shape;9932;p67">
                <a:extLst>
                  <a:ext uri="{FF2B5EF4-FFF2-40B4-BE49-F238E27FC236}">
                    <a16:creationId xmlns:a16="http://schemas.microsoft.com/office/drawing/2014/main" id="{DBEB1F9B-113F-AD54-2F5E-714A27A7E51D}"/>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endParaRPr dirty="0"/>
              </a:p>
            </p:txBody>
          </p:sp>
          <p:sp>
            <p:nvSpPr>
              <p:cNvPr id="559" name="Google Shape;9933;p67">
                <a:extLst>
                  <a:ext uri="{FF2B5EF4-FFF2-40B4-BE49-F238E27FC236}">
                    <a16:creationId xmlns:a16="http://schemas.microsoft.com/office/drawing/2014/main" id="{1D06B57E-60B7-3415-89BB-A164285B15BD}"/>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endParaRPr dirty="0"/>
              </a:p>
            </p:txBody>
          </p:sp>
        </p:grpSp>
        <p:grpSp>
          <p:nvGrpSpPr>
            <p:cNvPr id="560" name="Google Shape;12009;p71">
              <a:extLst>
                <a:ext uri="{FF2B5EF4-FFF2-40B4-BE49-F238E27FC236}">
                  <a16:creationId xmlns:a16="http://schemas.microsoft.com/office/drawing/2014/main" id="{0ED39685-DE32-A0D1-5B53-6FD50074E2B4}"/>
                </a:ext>
              </a:extLst>
            </p:cNvPr>
            <p:cNvGrpSpPr/>
            <p:nvPr/>
          </p:nvGrpSpPr>
          <p:grpSpPr>
            <a:xfrm>
              <a:off x="4284204" y="1604279"/>
              <a:ext cx="603882" cy="457200"/>
              <a:chOff x="1781317" y="3391400"/>
              <a:chExt cx="367255" cy="282364"/>
            </a:xfrm>
            <a:solidFill>
              <a:schemeClr val="tx1"/>
            </a:solidFill>
          </p:grpSpPr>
          <p:sp>
            <p:nvSpPr>
              <p:cNvPr id="561" name="Google Shape;12010;p71">
                <a:extLst>
                  <a:ext uri="{FF2B5EF4-FFF2-40B4-BE49-F238E27FC236}">
                    <a16:creationId xmlns:a16="http://schemas.microsoft.com/office/drawing/2014/main" id="{92C01273-90AD-CA16-8D0C-A3907D5B1BF4}"/>
                  </a:ext>
                </a:extLst>
              </p:cNvPr>
              <p:cNvSpPr/>
              <p:nvPr/>
            </p:nvSpPr>
            <p:spPr>
              <a:xfrm>
                <a:off x="1901061" y="3639610"/>
                <a:ext cx="11013" cy="33772"/>
              </a:xfrm>
              <a:custGeom>
                <a:avLst/>
                <a:gdLst/>
                <a:ahLst/>
                <a:cxnLst/>
                <a:rect l="l" t="t" r="r" b="b"/>
                <a:pathLst>
                  <a:path w="346" h="1061" extrusionOk="0">
                    <a:moveTo>
                      <a:pt x="167" y="1"/>
                    </a:moveTo>
                    <a:cubicBezTo>
                      <a:pt x="72" y="1"/>
                      <a:pt x="1" y="72"/>
                      <a:pt x="1" y="167"/>
                    </a:cubicBezTo>
                    <a:lnTo>
                      <a:pt x="1" y="894"/>
                    </a:lnTo>
                    <a:cubicBezTo>
                      <a:pt x="1" y="977"/>
                      <a:pt x="72" y="1060"/>
                      <a:pt x="167" y="1060"/>
                    </a:cubicBezTo>
                    <a:cubicBezTo>
                      <a:pt x="251" y="1060"/>
                      <a:pt x="334" y="977"/>
                      <a:pt x="334" y="894"/>
                    </a:cubicBezTo>
                    <a:lnTo>
                      <a:pt x="334" y="167"/>
                    </a:lnTo>
                    <a:cubicBezTo>
                      <a:pt x="346" y="72"/>
                      <a:pt x="274" y="1"/>
                      <a:pt x="167" y="1"/>
                    </a:cubicBezTo>
                    <a:close/>
                  </a:path>
                </a:pathLst>
              </a:custGeom>
              <a:grpFill/>
              <a:ln>
                <a:noFill/>
              </a:ln>
            </p:spPr>
            <p:txBody>
              <a:bodyPr spcFirstLastPara="1" wrap="square" lIns="91425" tIns="91425" rIns="91425" bIns="91425" anchor="ctr" anchorCtr="0">
                <a:noAutofit/>
              </a:bodyPr>
              <a:lstStyle/>
              <a:p>
                <a:endParaRPr dirty="0"/>
              </a:p>
            </p:txBody>
          </p:sp>
          <p:sp>
            <p:nvSpPr>
              <p:cNvPr id="562" name="Google Shape;12011;p71">
                <a:extLst>
                  <a:ext uri="{FF2B5EF4-FFF2-40B4-BE49-F238E27FC236}">
                    <a16:creationId xmlns:a16="http://schemas.microsoft.com/office/drawing/2014/main" id="{05EA07AE-5E33-90ED-916B-5286B789BC27}"/>
                  </a:ext>
                </a:extLst>
              </p:cNvPr>
              <p:cNvSpPr/>
              <p:nvPr/>
            </p:nvSpPr>
            <p:spPr>
              <a:xfrm>
                <a:off x="2016668" y="3639610"/>
                <a:ext cx="10631" cy="33772"/>
              </a:xfrm>
              <a:custGeom>
                <a:avLst/>
                <a:gdLst/>
                <a:ahLst/>
                <a:cxnLst/>
                <a:rect l="l" t="t" r="r" b="b"/>
                <a:pathLst>
                  <a:path w="334" h="1061" extrusionOk="0">
                    <a:moveTo>
                      <a:pt x="167" y="1"/>
                    </a:moveTo>
                    <a:cubicBezTo>
                      <a:pt x="71" y="1"/>
                      <a:pt x="0" y="72"/>
                      <a:pt x="0" y="167"/>
                    </a:cubicBezTo>
                    <a:lnTo>
                      <a:pt x="0" y="894"/>
                    </a:lnTo>
                    <a:cubicBezTo>
                      <a:pt x="0" y="977"/>
                      <a:pt x="71" y="1060"/>
                      <a:pt x="167" y="1060"/>
                    </a:cubicBezTo>
                    <a:cubicBezTo>
                      <a:pt x="250" y="1060"/>
                      <a:pt x="333" y="977"/>
                      <a:pt x="333" y="894"/>
                    </a:cubicBezTo>
                    <a:lnTo>
                      <a:pt x="333" y="167"/>
                    </a:lnTo>
                    <a:cubicBezTo>
                      <a:pt x="333" y="72"/>
                      <a:pt x="250" y="1"/>
                      <a:pt x="167" y="1"/>
                    </a:cubicBezTo>
                    <a:close/>
                  </a:path>
                </a:pathLst>
              </a:custGeom>
              <a:grpFill/>
              <a:ln>
                <a:noFill/>
              </a:ln>
            </p:spPr>
            <p:txBody>
              <a:bodyPr spcFirstLastPara="1" wrap="square" lIns="91425" tIns="91425" rIns="91425" bIns="91425" anchor="ctr" anchorCtr="0">
                <a:noAutofit/>
              </a:bodyPr>
              <a:lstStyle/>
              <a:p>
                <a:endParaRPr dirty="0"/>
              </a:p>
            </p:txBody>
          </p:sp>
          <p:sp>
            <p:nvSpPr>
              <p:cNvPr id="563" name="Google Shape;12012;p71">
                <a:extLst>
                  <a:ext uri="{FF2B5EF4-FFF2-40B4-BE49-F238E27FC236}">
                    <a16:creationId xmlns:a16="http://schemas.microsoft.com/office/drawing/2014/main" id="{084D278C-5B3B-B3A5-1A1B-2414434DE903}"/>
                  </a:ext>
                </a:extLst>
              </p:cNvPr>
              <p:cNvSpPr/>
              <p:nvPr/>
            </p:nvSpPr>
            <p:spPr>
              <a:xfrm>
                <a:off x="1820340" y="3518720"/>
                <a:ext cx="46281" cy="16329"/>
              </a:xfrm>
              <a:custGeom>
                <a:avLst/>
                <a:gdLst/>
                <a:ahLst/>
                <a:cxnLst/>
                <a:rect l="l" t="t" r="r" b="b"/>
                <a:pathLst>
                  <a:path w="1454" h="513" extrusionOk="0">
                    <a:moveTo>
                      <a:pt x="167" y="1"/>
                    </a:moveTo>
                    <a:cubicBezTo>
                      <a:pt x="84" y="1"/>
                      <a:pt x="1" y="72"/>
                      <a:pt x="1" y="167"/>
                    </a:cubicBezTo>
                    <a:cubicBezTo>
                      <a:pt x="1" y="251"/>
                      <a:pt x="84" y="334"/>
                      <a:pt x="167" y="334"/>
                    </a:cubicBezTo>
                    <a:cubicBezTo>
                      <a:pt x="370" y="334"/>
                      <a:pt x="917" y="358"/>
                      <a:pt x="1179" y="489"/>
                    </a:cubicBezTo>
                    <a:cubicBezTo>
                      <a:pt x="1215" y="513"/>
                      <a:pt x="1227" y="513"/>
                      <a:pt x="1263" y="513"/>
                    </a:cubicBezTo>
                    <a:cubicBezTo>
                      <a:pt x="1310" y="513"/>
                      <a:pt x="1382" y="477"/>
                      <a:pt x="1406" y="417"/>
                    </a:cubicBezTo>
                    <a:cubicBezTo>
                      <a:pt x="1453" y="346"/>
                      <a:pt x="1417" y="239"/>
                      <a:pt x="1334" y="191"/>
                    </a:cubicBezTo>
                    <a:cubicBezTo>
                      <a:pt x="941" y="1"/>
                      <a:pt x="203" y="1"/>
                      <a:pt x="167" y="1"/>
                    </a:cubicBezTo>
                    <a:close/>
                  </a:path>
                </a:pathLst>
              </a:custGeom>
              <a:grpFill/>
              <a:ln>
                <a:noFill/>
              </a:ln>
            </p:spPr>
            <p:txBody>
              <a:bodyPr spcFirstLastPara="1" wrap="square" lIns="91425" tIns="91425" rIns="91425" bIns="91425" anchor="ctr" anchorCtr="0">
                <a:noAutofit/>
              </a:bodyPr>
              <a:lstStyle/>
              <a:p>
                <a:endParaRPr dirty="0"/>
              </a:p>
            </p:txBody>
          </p:sp>
          <p:sp>
            <p:nvSpPr>
              <p:cNvPr id="564" name="Google Shape;12013;p71">
                <a:extLst>
                  <a:ext uri="{FF2B5EF4-FFF2-40B4-BE49-F238E27FC236}">
                    <a16:creationId xmlns:a16="http://schemas.microsoft.com/office/drawing/2014/main" id="{BE9A5ADC-153A-9A21-A40D-F409B24AAEBD}"/>
                  </a:ext>
                </a:extLst>
              </p:cNvPr>
              <p:cNvSpPr/>
              <p:nvPr/>
            </p:nvSpPr>
            <p:spPr>
              <a:xfrm>
                <a:off x="1802898" y="3628247"/>
                <a:ext cx="11045" cy="45135"/>
              </a:xfrm>
              <a:custGeom>
                <a:avLst/>
                <a:gdLst/>
                <a:ahLst/>
                <a:cxnLst/>
                <a:rect l="l" t="t" r="r" b="b"/>
                <a:pathLst>
                  <a:path w="347" h="1418" extrusionOk="0">
                    <a:moveTo>
                      <a:pt x="168" y="1"/>
                    </a:moveTo>
                    <a:cubicBezTo>
                      <a:pt x="72" y="1"/>
                      <a:pt x="1" y="72"/>
                      <a:pt x="1" y="167"/>
                    </a:cubicBezTo>
                    <a:lnTo>
                      <a:pt x="1" y="1251"/>
                    </a:lnTo>
                    <a:cubicBezTo>
                      <a:pt x="1" y="1334"/>
                      <a:pt x="72" y="1417"/>
                      <a:pt x="168" y="1417"/>
                    </a:cubicBezTo>
                    <a:cubicBezTo>
                      <a:pt x="263" y="1417"/>
                      <a:pt x="334" y="1334"/>
                      <a:pt x="334" y="1251"/>
                    </a:cubicBezTo>
                    <a:lnTo>
                      <a:pt x="334" y="167"/>
                    </a:lnTo>
                    <a:cubicBezTo>
                      <a:pt x="346" y="72"/>
                      <a:pt x="275" y="1"/>
                      <a:pt x="168" y="1"/>
                    </a:cubicBezTo>
                    <a:close/>
                  </a:path>
                </a:pathLst>
              </a:custGeom>
              <a:grpFill/>
              <a:ln>
                <a:noFill/>
              </a:ln>
            </p:spPr>
            <p:txBody>
              <a:bodyPr spcFirstLastPara="1" wrap="square" lIns="91425" tIns="91425" rIns="91425" bIns="91425" anchor="ctr" anchorCtr="0">
                <a:noAutofit/>
              </a:bodyPr>
              <a:lstStyle/>
              <a:p>
                <a:endParaRPr dirty="0"/>
              </a:p>
            </p:txBody>
          </p:sp>
          <p:sp>
            <p:nvSpPr>
              <p:cNvPr id="565" name="Google Shape;12014;p71">
                <a:extLst>
                  <a:ext uri="{FF2B5EF4-FFF2-40B4-BE49-F238E27FC236}">
                    <a16:creationId xmlns:a16="http://schemas.microsoft.com/office/drawing/2014/main" id="{6EF787B4-DDC8-830C-0522-6F141028444C}"/>
                  </a:ext>
                </a:extLst>
              </p:cNvPr>
              <p:cNvSpPr/>
              <p:nvPr/>
            </p:nvSpPr>
            <p:spPr>
              <a:xfrm>
                <a:off x="1781317" y="3391400"/>
                <a:ext cx="367255" cy="282364"/>
              </a:xfrm>
              <a:custGeom>
                <a:avLst/>
                <a:gdLst/>
                <a:ahLst/>
                <a:cxnLst/>
                <a:rect l="l" t="t" r="r" b="b"/>
                <a:pathLst>
                  <a:path w="11538" h="8871" extrusionOk="0">
                    <a:moveTo>
                      <a:pt x="9728" y="2703"/>
                    </a:moveTo>
                    <a:cubicBezTo>
                      <a:pt x="10049" y="2703"/>
                      <a:pt x="10287" y="2917"/>
                      <a:pt x="10287" y="3167"/>
                    </a:cubicBezTo>
                    <a:lnTo>
                      <a:pt x="10287" y="3203"/>
                    </a:lnTo>
                    <a:cubicBezTo>
                      <a:pt x="10121" y="3120"/>
                      <a:pt x="9930" y="3096"/>
                      <a:pt x="9728" y="3096"/>
                    </a:cubicBezTo>
                    <a:cubicBezTo>
                      <a:pt x="9537" y="3096"/>
                      <a:pt x="9347" y="3143"/>
                      <a:pt x="9180" y="3203"/>
                    </a:cubicBezTo>
                    <a:lnTo>
                      <a:pt x="9180" y="3167"/>
                    </a:lnTo>
                    <a:cubicBezTo>
                      <a:pt x="9180" y="2917"/>
                      <a:pt x="9430" y="2703"/>
                      <a:pt x="9728" y="2703"/>
                    </a:cubicBezTo>
                    <a:close/>
                    <a:moveTo>
                      <a:pt x="9728" y="3405"/>
                    </a:moveTo>
                    <a:cubicBezTo>
                      <a:pt x="10347" y="3405"/>
                      <a:pt x="10835" y="3893"/>
                      <a:pt x="10835" y="4513"/>
                    </a:cubicBezTo>
                    <a:cubicBezTo>
                      <a:pt x="10835" y="4632"/>
                      <a:pt x="10811" y="4751"/>
                      <a:pt x="10775" y="4846"/>
                    </a:cubicBezTo>
                    <a:cubicBezTo>
                      <a:pt x="10299" y="4358"/>
                      <a:pt x="9454" y="4167"/>
                      <a:pt x="9406" y="4167"/>
                    </a:cubicBezTo>
                    <a:cubicBezTo>
                      <a:pt x="9392" y="4160"/>
                      <a:pt x="9377" y="4157"/>
                      <a:pt x="9362" y="4157"/>
                    </a:cubicBezTo>
                    <a:cubicBezTo>
                      <a:pt x="9325" y="4157"/>
                      <a:pt x="9285" y="4174"/>
                      <a:pt x="9251" y="4191"/>
                    </a:cubicBezTo>
                    <a:cubicBezTo>
                      <a:pt x="9216" y="4227"/>
                      <a:pt x="9192" y="4274"/>
                      <a:pt x="9192" y="4334"/>
                    </a:cubicBezTo>
                    <a:cubicBezTo>
                      <a:pt x="9192" y="4334"/>
                      <a:pt x="9180" y="4441"/>
                      <a:pt x="9061" y="4572"/>
                    </a:cubicBezTo>
                    <a:cubicBezTo>
                      <a:pt x="9001" y="4632"/>
                      <a:pt x="9001" y="4751"/>
                      <a:pt x="9061" y="4810"/>
                    </a:cubicBezTo>
                    <a:cubicBezTo>
                      <a:pt x="9091" y="4840"/>
                      <a:pt x="9135" y="4855"/>
                      <a:pt x="9180" y="4855"/>
                    </a:cubicBezTo>
                    <a:cubicBezTo>
                      <a:pt x="9225" y="4855"/>
                      <a:pt x="9269" y="4840"/>
                      <a:pt x="9299" y="4810"/>
                    </a:cubicBezTo>
                    <a:cubicBezTo>
                      <a:pt x="9394" y="4715"/>
                      <a:pt x="9454" y="4608"/>
                      <a:pt x="9478" y="4536"/>
                    </a:cubicBezTo>
                    <a:cubicBezTo>
                      <a:pt x="9763" y="4632"/>
                      <a:pt x="10359" y="4834"/>
                      <a:pt x="10621" y="5203"/>
                    </a:cubicBezTo>
                    <a:cubicBezTo>
                      <a:pt x="10561" y="5668"/>
                      <a:pt x="10192" y="5977"/>
                      <a:pt x="9728" y="5977"/>
                    </a:cubicBezTo>
                    <a:cubicBezTo>
                      <a:pt x="9251" y="5977"/>
                      <a:pt x="8870" y="5620"/>
                      <a:pt x="8823" y="5167"/>
                    </a:cubicBezTo>
                    <a:cubicBezTo>
                      <a:pt x="8823" y="5132"/>
                      <a:pt x="8811" y="5120"/>
                      <a:pt x="8799" y="5084"/>
                    </a:cubicBezTo>
                    <a:cubicBezTo>
                      <a:pt x="8692" y="4906"/>
                      <a:pt x="8632" y="4715"/>
                      <a:pt x="8632" y="4513"/>
                    </a:cubicBezTo>
                    <a:cubicBezTo>
                      <a:pt x="8632" y="3893"/>
                      <a:pt x="9120" y="3405"/>
                      <a:pt x="9728" y="3405"/>
                    </a:cubicBezTo>
                    <a:close/>
                    <a:moveTo>
                      <a:pt x="3048" y="3405"/>
                    </a:moveTo>
                    <a:lnTo>
                      <a:pt x="3048" y="4108"/>
                    </a:lnTo>
                    <a:cubicBezTo>
                      <a:pt x="3048" y="4227"/>
                      <a:pt x="3024" y="4334"/>
                      <a:pt x="2977" y="4429"/>
                    </a:cubicBezTo>
                    <a:lnTo>
                      <a:pt x="2882" y="4608"/>
                    </a:lnTo>
                    <a:cubicBezTo>
                      <a:pt x="2870" y="4644"/>
                      <a:pt x="2870" y="4655"/>
                      <a:pt x="2870" y="4691"/>
                    </a:cubicBezTo>
                    <a:lnTo>
                      <a:pt x="2870" y="5048"/>
                    </a:lnTo>
                    <a:cubicBezTo>
                      <a:pt x="2870" y="5298"/>
                      <a:pt x="2763" y="5537"/>
                      <a:pt x="2584" y="5703"/>
                    </a:cubicBezTo>
                    <a:cubicBezTo>
                      <a:pt x="2413" y="5885"/>
                      <a:pt x="2203" y="5981"/>
                      <a:pt x="1989" y="5981"/>
                    </a:cubicBezTo>
                    <a:cubicBezTo>
                      <a:pt x="1965" y="5981"/>
                      <a:pt x="1941" y="5979"/>
                      <a:pt x="1917" y="5977"/>
                    </a:cubicBezTo>
                    <a:cubicBezTo>
                      <a:pt x="1429" y="5965"/>
                      <a:pt x="1024" y="5537"/>
                      <a:pt x="1024" y="5013"/>
                    </a:cubicBezTo>
                    <a:lnTo>
                      <a:pt x="1024" y="4703"/>
                    </a:lnTo>
                    <a:cubicBezTo>
                      <a:pt x="1024" y="4667"/>
                      <a:pt x="1024" y="4644"/>
                      <a:pt x="1012" y="4632"/>
                    </a:cubicBezTo>
                    <a:lnTo>
                      <a:pt x="905" y="4417"/>
                    </a:lnTo>
                    <a:cubicBezTo>
                      <a:pt x="858" y="4346"/>
                      <a:pt x="846" y="4251"/>
                      <a:pt x="846" y="4167"/>
                    </a:cubicBezTo>
                    <a:lnTo>
                      <a:pt x="846" y="4144"/>
                    </a:lnTo>
                    <a:cubicBezTo>
                      <a:pt x="846" y="3751"/>
                      <a:pt x="1179" y="3405"/>
                      <a:pt x="1596" y="3405"/>
                    </a:cubicBezTo>
                    <a:close/>
                    <a:moveTo>
                      <a:pt x="5763" y="322"/>
                    </a:moveTo>
                    <a:cubicBezTo>
                      <a:pt x="6358" y="322"/>
                      <a:pt x="6870" y="536"/>
                      <a:pt x="7263" y="905"/>
                    </a:cubicBezTo>
                    <a:cubicBezTo>
                      <a:pt x="7668" y="1298"/>
                      <a:pt x="7882" y="1858"/>
                      <a:pt x="7942" y="2524"/>
                    </a:cubicBezTo>
                    <a:cubicBezTo>
                      <a:pt x="8085" y="4346"/>
                      <a:pt x="8227" y="5346"/>
                      <a:pt x="8287" y="5703"/>
                    </a:cubicBezTo>
                    <a:lnTo>
                      <a:pt x="8287" y="5715"/>
                    </a:lnTo>
                    <a:cubicBezTo>
                      <a:pt x="8108" y="5834"/>
                      <a:pt x="7763" y="6025"/>
                      <a:pt x="7215" y="6179"/>
                    </a:cubicBezTo>
                    <a:lnTo>
                      <a:pt x="6930" y="6060"/>
                    </a:lnTo>
                    <a:cubicBezTo>
                      <a:pt x="6858" y="6025"/>
                      <a:pt x="6811" y="5953"/>
                      <a:pt x="6811" y="5882"/>
                    </a:cubicBezTo>
                    <a:lnTo>
                      <a:pt x="6811" y="5298"/>
                    </a:lnTo>
                    <a:cubicBezTo>
                      <a:pt x="7370" y="4941"/>
                      <a:pt x="7727" y="4334"/>
                      <a:pt x="7727" y="3632"/>
                    </a:cubicBezTo>
                    <a:lnTo>
                      <a:pt x="7727" y="3322"/>
                    </a:lnTo>
                    <a:cubicBezTo>
                      <a:pt x="7727" y="3108"/>
                      <a:pt x="7632" y="2917"/>
                      <a:pt x="7489" y="2786"/>
                    </a:cubicBezTo>
                    <a:cubicBezTo>
                      <a:pt x="7144" y="2489"/>
                      <a:pt x="6370" y="1965"/>
                      <a:pt x="5025" y="1834"/>
                    </a:cubicBezTo>
                    <a:cubicBezTo>
                      <a:pt x="5015" y="1831"/>
                      <a:pt x="5005" y="1830"/>
                      <a:pt x="4995" y="1830"/>
                    </a:cubicBezTo>
                    <a:cubicBezTo>
                      <a:pt x="4920" y="1830"/>
                      <a:pt x="4846" y="1903"/>
                      <a:pt x="4846" y="1977"/>
                    </a:cubicBezTo>
                    <a:cubicBezTo>
                      <a:pt x="4834" y="2072"/>
                      <a:pt x="4906" y="2155"/>
                      <a:pt x="5001" y="2155"/>
                    </a:cubicBezTo>
                    <a:cubicBezTo>
                      <a:pt x="6251" y="2274"/>
                      <a:pt x="6954" y="2750"/>
                      <a:pt x="7263" y="3024"/>
                    </a:cubicBezTo>
                    <a:cubicBezTo>
                      <a:pt x="7335" y="3096"/>
                      <a:pt x="7382" y="3179"/>
                      <a:pt x="7382" y="3298"/>
                    </a:cubicBezTo>
                    <a:lnTo>
                      <a:pt x="7382" y="3620"/>
                    </a:lnTo>
                    <a:cubicBezTo>
                      <a:pt x="7382" y="4525"/>
                      <a:pt x="6632" y="5251"/>
                      <a:pt x="5739" y="5251"/>
                    </a:cubicBezTo>
                    <a:cubicBezTo>
                      <a:pt x="4846" y="5251"/>
                      <a:pt x="4108" y="4513"/>
                      <a:pt x="4108" y="3620"/>
                    </a:cubicBezTo>
                    <a:lnTo>
                      <a:pt x="4108" y="3465"/>
                    </a:lnTo>
                    <a:cubicBezTo>
                      <a:pt x="4108" y="3405"/>
                      <a:pt x="4132" y="3346"/>
                      <a:pt x="4191" y="3298"/>
                    </a:cubicBezTo>
                    <a:cubicBezTo>
                      <a:pt x="4406" y="3179"/>
                      <a:pt x="4691" y="2965"/>
                      <a:pt x="4822" y="2572"/>
                    </a:cubicBezTo>
                    <a:cubicBezTo>
                      <a:pt x="4846" y="2489"/>
                      <a:pt x="4810" y="2393"/>
                      <a:pt x="4715" y="2369"/>
                    </a:cubicBezTo>
                    <a:cubicBezTo>
                      <a:pt x="4696" y="2361"/>
                      <a:pt x="4676" y="2357"/>
                      <a:pt x="4657" y="2357"/>
                    </a:cubicBezTo>
                    <a:cubicBezTo>
                      <a:pt x="4592" y="2357"/>
                      <a:pt x="4531" y="2401"/>
                      <a:pt x="4513" y="2465"/>
                    </a:cubicBezTo>
                    <a:cubicBezTo>
                      <a:pt x="4417" y="2750"/>
                      <a:pt x="4191" y="2917"/>
                      <a:pt x="4048" y="3024"/>
                    </a:cubicBezTo>
                    <a:cubicBezTo>
                      <a:pt x="3882" y="3108"/>
                      <a:pt x="3775" y="3286"/>
                      <a:pt x="3775" y="3465"/>
                    </a:cubicBezTo>
                    <a:lnTo>
                      <a:pt x="3775" y="3620"/>
                    </a:lnTo>
                    <a:cubicBezTo>
                      <a:pt x="3775" y="4310"/>
                      <a:pt x="4132" y="4929"/>
                      <a:pt x="4691" y="5287"/>
                    </a:cubicBezTo>
                    <a:lnTo>
                      <a:pt x="4691" y="5858"/>
                    </a:lnTo>
                    <a:cubicBezTo>
                      <a:pt x="4691" y="5941"/>
                      <a:pt x="4644" y="6013"/>
                      <a:pt x="4572" y="6037"/>
                    </a:cubicBezTo>
                    <a:lnTo>
                      <a:pt x="4287" y="6156"/>
                    </a:lnTo>
                    <a:cubicBezTo>
                      <a:pt x="3739" y="6013"/>
                      <a:pt x="3394" y="5822"/>
                      <a:pt x="3227" y="5715"/>
                    </a:cubicBezTo>
                    <a:lnTo>
                      <a:pt x="3227" y="5703"/>
                    </a:lnTo>
                    <a:cubicBezTo>
                      <a:pt x="3286" y="5346"/>
                      <a:pt x="3441" y="4346"/>
                      <a:pt x="3572" y="2524"/>
                    </a:cubicBezTo>
                    <a:cubicBezTo>
                      <a:pt x="3620" y="1858"/>
                      <a:pt x="3858" y="1310"/>
                      <a:pt x="4251" y="905"/>
                    </a:cubicBezTo>
                    <a:cubicBezTo>
                      <a:pt x="4644" y="524"/>
                      <a:pt x="5168" y="322"/>
                      <a:pt x="5763" y="322"/>
                    </a:cubicBezTo>
                    <a:close/>
                    <a:moveTo>
                      <a:pt x="2917" y="5870"/>
                    </a:moveTo>
                    <a:cubicBezTo>
                      <a:pt x="2941" y="5929"/>
                      <a:pt x="2989" y="5977"/>
                      <a:pt x="3036" y="6013"/>
                    </a:cubicBezTo>
                    <a:cubicBezTo>
                      <a:pt x="3167" y="6096"/>
                      <a:pt x="3417" y="6251"/>
                      <a:pt x="3810" y="6382"/>
                    </a:cubicBezTo>
                    <a:lnTo>
                      <a:pt x="3334" y="6596"/>
                    </a:lnTo>
                    <a:lnTo>
                      <a:pt x="2798" y="6441"/>
                    </a:lnTo>
                    <a:cubicBezTo>
                      <a:pt x="2667" y="6394"/>
                      <a:pt x="2667" y="6382"/>
                      <a:pt x="2667" y="6358"/>
                    </a:cubicBezTo>
                    <a:lnTo>
                      <a:pt x="2667" y="6120"/>
                    </a:lnTo>
                    <a:cubicBezTo>
                      <a:pt x="2727" y="6072"/>
                      <a:pt x="2763" y="6025"/>
                      <a:pt x="2822" y="5977"/>
                    </a:cubicBezTo>
                    <a:cubicBezTo>
                      <a:pt x="2858" y="5953"/>
                      <a:pt x="2882" y="5906"/>
                      <a:pt x="2917" y="5870"/>
                    </a:cubicBezTo>
                    <a:close/>
                    <a:moveTo>
                      <a:pt x="8620" y="5620"/>
                    </a:moveTo>
                    <a:cubicBezTo>
                      <a:pt x="8704" y="5822"/>
                      <a:pt x="8859" y="5977"/>
                      <a:pt x="9037" y="6096"/>
                    </a:cubicBezTo>
                    <a:lnTo>
                      <a:pt x="9037" y="6453"/>
                    </a:lnTo>
                    <a:lnTo>
                      <a:pt x="9013" y="6453"/>
                    </a:lnTo>
                    <a:lnTo>
                      <a:pt x="8478" y="6739"/>
                    </a:lnTo>
                    <a:cubicBezTo>
                      <a:pt x="8478" y="6739"/>
                      <a:pt x="8466" y="6739"/>
                      <a:pt x="8466" y="6727"/>
                    </a:cubicBezTo>
                    <a:lnTo>
                      <a:pt x="7692" y="6382"/>
                    </a:lnTo>
                    <a:cubicBezTo>
                      <a:pt x="8061" y="6251"/>
                      <a:pt x="8335" y="6096"/>
                      <a:pt x="8466" y="6013"/>
                    </a:cubicBezTo>
                    <a:cubicBezTo>
                      <a:pt x="8585" y="5941"/>
                      <a:pt x="8644" y="5798"/>
                      <a:pt x="8620" y="5656"/>
                    </a:cubicBezTo>
                    <a:lnTo>
                      <a:pt x="8620" y="5620"/>
                    </a:lnTo>
                    <a:close/>
                    <a:moveTo>
                      <a:pt x="2322" y="6263"/>
                    </a:moveTo>
                    <a:lnTo>
                      <a:pt x="2322" y="6334"/>
                    </a:lnTo>
                    <a:cubicBezTo>
                      <a:pt x="2322" y="6370"/>
                      <a:pt x="2322" y="6418"/>
                      <a:pt x="2334" y="6441"/>
                    </a:cubicBezTo>
                    <a:lnTo>
                      <a:pt x="1929" y="6834"/>
                    </a:lnTo>
                    <a:lnTo>
                      <a:pt x="1548" y="6441"/>
                    </a:lnTo>
                    <a:cubicBezTo>
                      <a:pt x="1560" y="6418"/>
                      <a:pt x="1560" y="6382"/>
                      <a:pt x="1560" y="6334"/>
                    </a:cubicBezTo>
                    <a:lnTo>
                      <a:pt x="1560" y="6263"/>
                    </a:lnTo>
                    <a:cubicBezTo>
                      <a:pt x="1667" y="6299"/>
                      <a:pt x="1786" y="6322"/>
                      <a:pt x="1905" y="6322"/>
                    </a:cubicBezTo>
                    <a:lnTo>
                      <a:pt x="1953" y="6322"/>
                    </a:lnTo>
                    <a:cubicBezTo>
                      <a:pt x="2084" y="6322"/>
                      <a:pt x="2203" y="6310"/>
                      <a:pt x="2322" y="6263"/>
                    </a:cubicBezTo>
                    <a:close/>
                    <a:moveTo>
                      <a:pt x="10109" y="6275"/>
                    </a:moveTo>
                    <a:lnTo>
                      <a:pt x="10109" y="6453"/>
                    </a:lnTo>
                    <a:cubicBezTo>
                      <a:pt x="10109" y="6513"/>
                      <a:pt x="10121" y="6572"/>
                      <a:pt x="10144" y="6620"/>
                    </a:cubicBezTo>
                    <a:lnTo>
                      <a:pt x="10002" y="6775"/>
                    </a:lnTo>
                    <a:cubicBezTo>
                      <a:pt x="9924" y="6840"/>
                      <a:pt x="9832" y="6873"/>
                      <a:pt x="9740" y="6873"/>
                    </a:cubicBezTo>
                    <a:cubicBezTo>
                      <a:pt x="9647" y="6873"/>
                      <a:pt x="9555" y="6840"/>
                      <a:pt x="9478" y="6775"/>
                    </a:cubicBezTo>
                    <a:lnTo>
                      <a:pt x="9311" y="6620"/>
                    </a:lnTo>
                    <a:cubicBezTo>
                      <a:pt x="9347" y="6572"/>
                      <a:pt x="9359" y="6513"/>
                      <a:pt x="9359" y="6453"/>
                    </a:cubicBezTo>
                    <a:lnTo>
                      <a:pt x="9359" y="6275"/>
                    </a:lnTo>
                    <a:cubicBezTo>
                      <a:pt x="9478" y="6310"/>
                      <a:pt x="9597" y="6334"/>
                      <a:pt x="9728" y="6334"/>
                    </a:cubicBezTo>
                    <a:cubicBezTo>
                      <a:pt x="9859" y="6334"/>
                      <a:pt x="9978" y="6322"/>
                      <a:pt x="10109" y="6275"/>
                    </a:cubicBezTo>
                    <a:close/>
                    <a:moveTo>
                      <a:pt x="6501" y="5477"/>
                    </a:moveTo>
                    <a:lnTo>
                      <a:pt x="6501" y="5882"/>
                    </a:lnTo>
                    <a:cubicBezTo>
                      <a:pt x="6501" y="6084"/>
                      <a:pt x="6620" y="6275"/>
                      <a:pt x="6811" y="6370"/>
                    </a:cubicBezTo>
                    <a:lnTo>
                      <a:pt x="7073" y="6477"/>
                    </a:lnTo>
                    <a:cubicBezTo>
                      <a:pt x="6799" y="6953"/>
                      <a:pt x="6299" y="7263"/>
                      <a:pt x="5739" y="7263"/>
                    </a:cubicBezTo>
                    <a:cubicBezTo>
                      <a:pt x="5191" y="7263"/>
                      <a:pt x="4691" y="6953"/>
                      <a:pt x="4453" y="6477"/>
                    </a:cubicBezTo>
                    <a:lnTo>
                      <a:pt x="4703" y="6370"/>
                    </a:lnTo>
                    <a:cubicBezTo>
                      <a:pt x="4894" y="6275"/>
                      <a:pt x="5013" y="6084"/>
                      <a:pt x="5013" y="5882"/>
                    </a:cubicBezTo>
                    <a:lnTo>
                      <a:pt x="5013" y="5477"/>
                    </a:lnTo>
                    <a:cubicBezTo>
                      <a:pt x="5239" y="5560"/>
                      <a:pt x="5489" y="5620"/>
                      <a:pt x="5763" y="5620"/>
                    </a:cubicBezTo>
                    <a:cubicBezTo>
                      <a:pt x="6025" y="5620"/>
                      <a:pt x="6263" y="5584"/>
                      <a:pt x="6501" y="5477"/>
                    </a:cubicBezTo>
                    <a:close/>
                    <a:moveTo>
                      <a:pt x="5763" y="0"/>
                    </a:moveTo>
                    <a:cubicBezTo>
                      <a:pt x="5072" y="0"/>
                      <a:pt x="4465" y="238"/>
                      <a:pt x="4013" y="679"/>
                    </a:cubicBezTo>
                    <a:cubicBezTo>
                      <a:pt x="3560" y="1131"/>
                      <a:pt x="3286" y="1774"/>
                      <a:pt x="3239" y="2512"/>
                    </a:cubicBezTo>
                    <a:cubicBezTo>
                      <a:pt x="3227" y="2703"/>
                      <a:pt x="3215" y="2905"/>
                      <a:pt x="3203" y="3084"/>
                    </a:cubicBezTo>
                    <a:lnTo>
                      <a:pt x="1608" y="3084"/>
                    </a:lnTo>
                    <a:cubicBezTo>
                      <a:pt x="1012" y="3084"/>
                      <a:pt x="536" y="3560"/>
                      <a:pt x="536" y="4155"/>
                    </a:cubicBezTo>
                    <a:lnTo>
                      <a:pt x="536" y="4167"/>
                    </a:lnTo>
                    <a:cubicBezTo>
                      <a:pt x="536" y="4298"/>
                      <a:pt x="560" y="4453"/>
                      <a:pt x="619" y="4572"/>
                    </a:cubicBezTo>
                    <a:lnTo>
                      <a:pt x="715" y="4751"/>
                    </a:lnTo>
                    <a:lnTo>
                      <a:pt x="715" y="5025"/>
                    </a:lnTo>
                    <a:cubicBezTo>
                      <a:pt x="715" y="5465"/>
                      <a:pt x="941" y="5858"/>
                      <a:pt x="1262" y="6096"/>
                    </a:cubicBezTo>
                    <a:lnTo>
                      <a:pt x="1262" y="6334"/>
                    </a:lnTo>
                    <a:cubicBezTo>
                      <a:pt x="1262" y="6370"/>
                      <a:pt x="1250" y="6394"/>
                      <a:pt x="1215" y="6418"/>
                    </a:cubicBezTo>
                    <a:lnTo>
                      <a:pt x="524" y="6608"/>
                    </a:lnTo>
                    <a:cubicBezTo>
                      <a:pt x="226" y="6691"/>
                      <a:pt x="0" y="6977"/>
                      <a:pt x="0" y="7287"/>
                    </a:cubicBezTo>
                    <a:lnTo>
                      <a:pt x="0" y="8692"/>
                    </a:lnTo>
                    <a:cubicBezTo>
                      <a:pt x="0" y="8775"/>
                      <a:pt x="72" y="8858"/>
                      <a:pt x="167" y="8858"/>
                    </a:cubicBezTo>
                    <a:cubicBezTo>
                      <a:pt x="250" y="8858"/>
                      <a:pt x="322" y="8775"/>
                      <a:pt x="322" y="8692"/>
                    </a:cubicBezTo>
                    <a:lnTo>
                      <a:pt x="322" y="7287"/>
                    </a:lnTo>
                    <a:cubicBezTo>
                      <a:pt x="322" y="7132"/>
                      <a:pt x="441" y="6977"/>
                      <a:pt x="596" y="6930"/>
                    </a:cubicBezTo>
                    <a:lnTo>
                      <a:pt x="1298" y="6739"/>
                    </a:lnTo>
                    <a:cubicBezTo>
                      <a:pt x="1322" y="6739"/>
                      <a:pt x="1334" y="6727"/>
                      <a:pt x="1369" y="6715"/>
                    </a:cubicBezTo>
                    <a:lnTo>
                      <a:pt x="1798" y="7144"/>
                    </a:lnTo>
                    <a:lnTo>
                      <a:pt x="1798" y="8704"/>
                    </a:lnTo>
                    <a:cubicBezTo>
                      <a:pt x="1798" y="8799"/>
                      <a:pt x="1870" y="8870"/>
                      <a:pt x="1965" y="8870"/>
                    </a:cubicBezTo>
                    <a:cubicBezTo>
                      <a:pt x="2048" y="8870"/>
                      <a:pt x="2131" y="8799"/>
                      <a:pt x="2131" y="8704"/>
                    </a:cubicBezTo>
                    <a:lnTo>
                      <a:pt x="2131" y="7144"/>
                    </a:lnTo>
                    <a:lnTo>
                      <a:pt x="2560" y="6715"/>
                    </a:lnTo>
                    <a:cubicBezTo>
                      <a:pt x="2620" y="6739"/>
                      <a:pt x="2679" y="6751"/>
                      <a:pt x="2727" y="6775"/>
                    </a:cubicBezTo>
                    <a:lnTo>
                      <a:pt x="2905" y="6811"/>
                    </a:lnTo>
                    <a:cubicBezTo>
                      <a:pt x="2667" y="6977"/>
                      <a:pt x="2524" y="7251"/>
                      <a:pt x="2524" y="7549"/>
                    </a:cubicBezTo>
                    <a:lnTo>
                      <a:pt x="2524" y="8704"/>
                    </a:lnTo>
                    <a:cubicBezTo>
                      <a:pt x="2524" y="8799"/>
                      <a:pt x="2608" y="8870"/>
                      <a:pt x="2691" y="8870"/>
                    </a:cubicBezTo>
                    <a:cubicBezTo>
                      <a:pt x="2786" y="8870"/>
                      <a:pt x="2858" y="8799"/>
                      <a:pt x="2858" y="8704"/>
                    </a:cubicBezTo>
                    <a:lnTo>
                      <a:pt x="2858" y="7549"/>
                    </a:lnTo>
                    <a:cubicBezTo>
                      <a:pt x="2858" y="7322"/>
                      <a:pt x="2989" y="7132"/>
                      <a:pt x="3179" y="7037"/>
                    </a:cubicBezTo>
                    <a:lnTo>
                      <a:pt x="4156" y="6608"/>
                    </a:lnTo>
                    <a:cubicBezTo>
                      <a:pt x="4453" y="7215"/>
                      <a:pt x="5072" y="7608"/>
                      <a:pt x="5763" y="7608"/>
                    </a:cubicBezTo>
                    <a:cubicBezTo>
                      <a:pt x="6442" y="7608"/>
                      <a:pt x="7073" y="7215"/>
                      <a:pt x="7370" y="6608"/>
                    </a:cubicBezTo>
                    <a:lnTo>
                      <a:pt x="8335" y="7037"/>
                    </a:lnTo>
                    <a:cubicBezTo>
                      <a:pt x="8537" y="7132"/>
                      <a:pt x="8656" y="7322"/>
                      <a:pt x="8656" y="7549"/>
                    </a:cubicBezTo>
                    <a:lnTo>
                      <a:pt x="8656" y="8704"/>
                    </a:lnTo>
                    <a:cubicBezTo>
                      <a:pt x="8656" y="8799"/>
                      <a:pt x="8739" y="8870"/>
                      <a:pt x="8823" y="8870"/>
                    </a:cubicBezTo>
                    <a:cubicBezTo>
                      <a:pt x="8918" y="8870"/>
                      <a:pt x="8989" y="8799"/>
                      <a:pt x="8989" y="8704"/>
                    </a:cubicBezTo>
                    <a:lnTo>
                      <a:pt x="8989" y="7549"/>
                    </a:lnTo>
                    <a:cubicBezTo>
                      <a:pt x="8989" y="7322"/>
                      <a:pt x="8918" y="7132"/>
                      <a:pt x="8775" y="6965"/>
                    </a:cubicBezTo>
                    <a:lnTo>
                      <a:pt x="9049" y="6834"/>
                    </a:lnTo>
                    <a:lnTo>
                      <a:pt x="9240" y="7025"/>
                    </a:lnTo>
                    <a:cubicBezTo>
                      <a:pt x="9370" y="7156"/>
                      <a:pt x="9549" y="7215"/>
                      <a:pt x="9728" y="7215"/>
                    </a:cubicBezTo>
                    <a:cubicBezTo>
                      <a:pt x="9906" y="7215"/>
                      <a:pt x="10085" y="7156"/>
                      <a:pt x="10228" y="7025"/>
                    </a:cubicBezTo>
                    <a:lnTo>
                      <a:pt x="10418" y="6834"/>
                    </a:lnTo>
                    <a:lnTo>
                      <a:pt x="10978" y="7108"/>
                    </a:lnTo>
                    <a:cubicBezTo>
                      <a:pt x="11121" y="7168"/>
                      <a:pt x="11192" y="7311"/>
                      <a:pt x="11192" y="7442"/>
                    </a:cubicBezTo>
                    <a:lnTo>
                      <a:pt x="11192" y="8692"/>
                    </a:lnTo>
                    <a:cubicBezTo>
                      <a:pt x="11192" y="8775"/>
                      <a:pt x="11264" y="8858"/>
                      <a:pt x="11359" y="8858"/>
                    </a:cubicBezTo>
                    <a:cubicBezTo>
                      <a:pt x="11442" y="8858"/>
                      <a:pt x="11514" y="8775"/>
                      <a:pt x="11514" y="8692"/>
                    </a:cubicBezTo>
                    <a:lnTo>
                      <a:pt x="11514" y="7442"/>
                    </a:lnTo>
                    <a:cubicBezTo>
                      <a:pt x="11537" y="7168"/>
                      <a:pt x="11383" y="6930"/>
                      <a:pt x="11145" y="6799"/>
                    </a:cubicBezTo>
                    <a:lnTo>
                      <a:pt x="10466" y="6453"/>
                    </a:lnTo>
                    <a:lnTo>
                      <a:pt x="10466" y="6441"/>
                    </a:lnTo>
                    <a:lnTo>
                      <a:pt x="10466" y="6096"/>
                    </a:lnTo>
                    <a:cubicBezTo>
                      <a:pt x="10740" y="5906"/>
                      <a:pt x="10942" y="5596"/>
                      <a:pt x="11002" y="5239"/>
                    </a:cubicBezTo>
                    <a:cubicBezTo>
                      <a:pt x="11133" y="5013"/>
                      <a:pt x="11192" y="4775"/>
                      <a:pt x="11192" y="4525"/>
                    </a:cubicBezTo>
                    <a:cubicBezTo>
                      <a:pt x="11192" y="4048"/>
                      <a:pt x="10966" y="3632"/>
                      <a:pt x="10609" y="3382"/>
                    </a:cubicBezTo>
                    <a:cubicBezTo>
                      <a:pt x="10621" y="3298"/>
                      <a:pt x="10644" y="3239"/>
                      <a:pt x="10644" y="3167"/>
                    </a:cubicBezTo>
                    <a:cubicBezTo>
                      <a:pt x="10644" y="2727"/>
                      <a:pt x="10240" y="2369"/>
                      <a:pt x="9751" y="2369"/>
                    </a:cubicBezTo>
                    <a:cubicBezTo>
                      <a:pt x="9251" y="2369"/>
                      <a:pt x="8859" y="2727"/>
                      <a:pt x="8859" y="3167"/>
                    </a:cubicBezTo>
                    <a:cubicBezTo>
                      <a:pt x="8859" y="3239"/>
                      <a:pt x="8870" y="3322"/>
                      <a:pt x="8882" y="3382"/>
                    </a:cubicBezTo>
                    <a:cubicBezTo>
                      <a:pt x="8680" y="3536"/>
                      <a:pt x="8513" y="3751"/>
                      <a:pt x="8406" y="3989"/>
                    </a:cubicBezTo>
                    <a:cubicBezTo>
                      <a:pt x="8358" y="3572"/>
                      <a:pt x="8323" y="3084"/>
                      <a:pt x="8275" y="2512"/>
                    </a:cubicBezTo>
                    <a:cubicBezTo>
                      <a:pt x="8216" y="1774"/>
                      <a:pt x="7942" y="1131"/>
                      <a:pt x="7501" y="679"/>
                    </a:cubicBezTo>
                    <a:cubicBezTo>
                      <a:pt x="7049" y="238"/>
                      <a:pt x="6442" y="0"/>
                      <a:pt x="5763" y="0"/>
                    </a:cubicBezTo>
                    <a:close/>
                  </a:path>
                </a:pathLst>
              </a:custGeom>
              <a:grpFill/>
              <a:ln>
                <a:noFill/>
              </a:ln>
            </p:spPr>
            <p:txBody>
              <a:bodyPr spcFirstLastPara="1" wrap="square" lIns="91425" tIns="91425" rIns="91425" bIns="91425" anchor="ctr" anchorCtr="0">
                <a:noAutofit/>
              </a:bodyPr>
              <a:lstStyle/>
              <a:p>
                <a:endParaRPr dirty="0"/>
              </a:p>
            </p:txBody>
          </p:sp>
          <p:sp>
            <p:nvSpPr>
              <p:cNvPr id="566" name="Google Shape;12015;p71">
                <a:extLst>
                  <a:ext uri="{FF2B5EF4-FFF2-40B4-BE49-F238E27FC236}">
                    <a16:creationId xmlns:a16="http://schemas.microsoft.com/office/drawing/2014/main" id="{9E7821A1-6359-5EA4-C185-84D74FBB24C4}"/>
                  </a:ext>
                </a:extLst>
              </p:cNvPr>
              <p:cNvSpPr/>
              <p:nvPr/>
            </p:nvSpPr>
            <p:spPr>
              <a:xfrm>
                <a:off x="2114800" y="3635440"/>
                <a:ext cx="11045" cy="37941"/>
              </a:xfrm>
              <a:custGeom>
                <a:avLst/>
                <a:gdLst/>
                <a:ahLst/>
                <a:cxnLst/>
                <a:rect l="l" t="t" r="r" b="b"/>
                <a:pathLst>
                  <a:path w="347" h="1192" extrusionOk="0">
                    <a:moveTo>
                      <a:pt x="167" y="1"/>
                    </a:moveTo>
                    <a:cubicBezTo>
                      <a:pt x="72" y="1"/>
                      <a:pt x="1" y="72"/>
                      <a:pt x="1" y="156"/>
                    </a:cubicBezTo>
                    <a:lnTo>
                      <a:pt x="1" y="1025"/>
                    </a:lnTo>
                    <a:cubicBezTo>
                      <a:pt x="1" y="1108"/>
                      <a:pt x="72" y="1191"/>
                      <a:pt x="167" y="1191"/>
                    </a:cubicBezTo>
                    <a:cubicBezTo>
                      <a:pt x="251" y="1191"/>
                      <a:pt x="322" y="1108"/>
                      <a:pt x="322" y="1025"/>
                    </a:cubicBezTo>
                    <a:lnTo>
                      <a:pt x="322" y="156"/>
                    </a:lnTo>
                    <a:cubicBezTo>
                      <a:pt x="346" y="72"/>
                      <a:pt x="251" y="1"/>
                      <a:pt x="167" y="1"/>
                    </a:cubicBezTo>
                    <a:close/>
                  </a:path>
                </a:pathLst>
              </a:custGeom>
              <a:grpFill/>
              <a:ln>
                <a:noFill/>
              </a:ln>
            </p:spPr>
            <p:txBody>
              <a:bodyPr spcFirstLastPara="1" wrap="square" lIns="91425" tIns="91425" rIns="91425" bIns="91425" anchor="ctr" anchorCtr="0">
                <a:noAutofit/>
              </a:bodyPr>
              <a:lstStyle/>
              <a:p>
                <a:endParaRPr dirty="0"/>
              </a:p>
            </p:txBody>
          </p:sp>
        </p:grpSp>
        <p:pic>
          <p:nvPicPr>
            <p:cNvPr id="1026" name="Picture 2" descr="Movie tickets - Free cinema icons">
              <a:extLst>
                <a:ext uri="{FF2B5EF4-FFF2-40B4-BE49-F238E27FC236}">
                  <a16:creationId xmlns:a16="http://schemas.microsoft.com/office/drawing/2014/main" id="{34979297-6D6D-FAC2-56B5-395DE301C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743" y="1605561"/>
              <a:ext cx="457200" cy="457200"/>
            </a:xfrm>
            <a:prstGeom prst="rect">
              <a:avLst/>
            </a:prstGeom>
            <a:noFill/>
            <a:extLst>
              <a:ext uri="{909E8E84-426E-40DD-AFC4-6F175D3DCCD1}">
                <a14:hiddenFill xmlns:a14="http://schemas.microsoft.com/office/drawing/2010/main">
                  <a:solidFill>
                    <a:srgbClr val="FFFFFF"/>
                  </a:solidFill>
                </a14:hiddenFill>
              </a:ext>
            </a:extLst>
          </p:spPr>
        </p:pic>
        <p:grpSp>
          <p:nvGrpSpPr>
            <p:cNvPr id="567" name="Google Shape;9588;p67">
              <a:extLst>
                <a:ext uri="{FF2B5EF4-FFF2-40B4-BE49-F238E27FC236}">
                  <a16:creationId xmlns:a16="http://schemas.microsoft.com/office/drawing/2014/main" id="{6CE1B1F5-398D-FCB6-5446-AA4BB2535A8B}"/>
                </a:ext>
              </a:extLst>
            </p:cNvPr>
            <p:cNvGrpSpPr/>
            <p:nvPr/>
          </p:nvGrpSpPr>
          <p:grpSpPr>
            <a:xfrm>
              <a:off x="5712135" y="1603659"/>
              <a:ext cx="457200" cy="457200"/>
              <a:chOff x="2201806" y="1976585"/>
              <a:chExt cx="349784" cy="349434"/>
            </a:xfrm>
            <a:solidFill>
              <a:schemeClr val="tx1"/>
            </a:solidFill>
          </p:grpSpPr>
          <p:sp>
            <p:nvSpPr>
              <p:cNvPr id="568" name="Google Shape;9589;p67">
                <a:extLst>
                  <a:ext uri="{FF2B5EF4-FFF2-40B4-BE49-F238E27FC236}">
                    <a16:creationId xmlns:a16="http://schemas.microsoft.com/office/drawing/2014/main" id="{D9D15562-1364-EBC0-3D9E-97EA6060FD61}"/>
                  </a:ext>
                </a:extLst>
              </p:cNvPr>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grpFill/>
              <a:ln>
                <a:noFill/>
              </a:ln>
            </p:spPr>
            <p:txBody>
              <a:bodyPr spcFirstLastPara="1" wrap="square" lIns="91425" tIns="91425" rIns="91425" bIns="91425" anchor="ctr" anchorCtr="0">
                <a:noAutofit/>
              </a:bodyPr>
              <a:lstStyle/>
              <a:p>
                <a:endParaRPr dirty="0"/>
              </a:p>
            </p:txBody>
          </p:sp>
          <p:sp>
            <p:nvSpPr>
              <p:cNvPr id="569" name="Google Shape;9590;p67">
                <a:extLst>
                  <a:ext uri="{FF2B5EF4-FFF2-40B4-BE49-F238E27FC236}">
                    <a16:creationId xmlns:a16="http://schemas.microsoft.com/office/drawing/2014/main" id="{D4AB4C31-8CC8-D42C-E600-D98B804B2792}"/>
                  </a:ext>
                </a:extLst>
              </p:cNvPr>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grpFill/>
              <a:ln>
                <a:noFill/>
              </a:ln>
            </p:spPr>
            <p:txBody>
              <a:bodyPr spcFirstLastPara="1" wrap="square" lIns="91425" tIns="91425" rIns="91425" bIns="91425" anchor="ctr" anchorCtr="0">
                <a:noAutofit/>
              </a:bodyPr>
              <a:lstStyle/>
              <a:p>
                <a:endParaRPr dirty="0"/>
              </a:p>
            </p:txBody>
          </p:sp>
          <p:sp>
            <p:nvSpPr>
              <p:cNvPr id="570" name="Google Shape;9591;p67">
                <a:extLst>
                  <a:ext uri="{FF2B5EF4-FFF2-40B4-BE49-F238E27FC236}">
                    <a16:creationId xmlns:a16="http://schemas.microsoft.com/office/drawing/2014/main" id="{463B0F05-4578-0B20-EBD3-745A48643AF0}"/>
                  </a:ext>
                </a:extLst>
              </p:cNvPr>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grpFill/>
              <a:ln>
                <a:noFill/>
              </a:ln>
            </p:spPr>
            <p:txBody>
              <a:bodyPr spcFirstLastPara="1" wrap="square" lIns="91425" tIns="91425" rIns="91425" bIns="91425" anchor="ctr" anchorCtr="0">
                <a:noAutofit/>
              </a:bodyPr>
              <a:lstStyle/>
              <a:p>
                <a:endParaRPr dirty="0"/>
              </a:p>
            </p:txBody>
          </p:sp>
          <p:sp>
            <p:nvSpPr>
              <p:cNvPr id="571" name="Google Shape;9592;p67">
                <a:extLst>
                  <a:ext uri="{FF2B5EF4-FFF2-40B4-BE49-F238E27FC236}">
                    <a16:creationId xmlns:a16="http://schemas.microsoft.com/office/drawing/2014/main" id="{A0D9FB6D-9A17-03E6-03BF-7645A8D00C4D}"/>
                  </a:ext>
                </a:extLst>
              </p:cNvPr>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grpFill/>
              <a:ln>
                <a:noFill/>
              </a:ln>
            </p:spPr>
            <p:txBody>
              <a:bodyPr spcFirstLastPara="1" wrap="square" lIns="91425" tIns="91425" rIns="91425" bIns="91425" anchor="ctr" anchorCtr="0">
                <a:noAutofit/>
              </a:bodyPr>
              <a:lstStyle/>
              <a:p>
                <a:endParaRPr dirty="0"/>
              </a:p>
            </p:txBody>
          </p:sp>
        </p:grpSp>
      </p:grpSp>
      <p:sp>
        <p:nvSpPr>
          <p:cNvPr id="1029" name="Google Shape;193;p31">
            <a:extLst>
              <a:ext uri="{FF2B5EF4-FFF2-40B4-BE49-F238E27FC236}">
                <a16:creationId xmlns:a16="http://schemas.microsoft.com/office/drawing/2014/main" id="{49D34A94-7193-9B51-D8B7-5DBA8E24214A}"/>
              </a:ext>
            </a:extLst>
          </p:cNvPr>
          <p:cNvSpPr txBox="1">
            <a:spLocks/>
          </p:cNvSpPr>
          <p:nvPr/>
        </p:nvSpPr>
        <p:spPr>
          <a:xfrm>
            <a:off x="1236925" y="1023946"/>
            <a:ext cx="6698440" cy="411480"/>
          </a:xfrm>
          <a:prstGeom prst="rect">
            <a:avLst/>
          </a:prstGeom>
          <a:solidFill>
            <a:srgbClr val="F59BA3"/>
          </a:solidFill>
          <a:ln w="19050">
            <a:solidFill>
              <a:srgbClr val="191919"/>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latin typeface="Courier Prime" panose="00000509000000000000" charset="0"/>
              </a:rPr>
              <a:t>Data summary</a:t>
            </a:r>
          </a:p>
        </p:txBody>
      </p:sp>
    </p:spTree>
    <p:extLst>
      <p:ext uri="{BB962C8B-B14F-4D97-AF65-F5344CB8AC3E}">
        <p14:creationId xmlns:p14="http://schemas.microsoft.com/office/powerpoint/2010/main" val="2167026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r>
              <a:rPr lang="en" dirty="0"/>
              <a:t>MARKET </a:t>
            </a:r>
            <a:r>
              <a:rPr lang="en" dirty="0">
                <a:ln>
                  <a:solidFill>
                    <a:srgbClr val="191919"/>
                  </a:solidFill>
                </a:ln>
                <a:solidFill>
                  <a:srgbClr val="F59BA3"/>
                </a:solidFill>
              </a:rPr>
              <a:t>TRENDS</a:t>
            </a:r>
            <a:endParaRPr dirty="0">
              <a:ln>
                <a:solidFill>
                  <a:srgbClr val="191919"/>
                </a:solidFill>
              </a:ln>
              <a:solidFill>
                <a:srgbClr val="F59BA3"/>
              </a:solidFill>
            </a:endParaRPr>
          </a:p>
        </p:txBody>
      </p:sp>
      <p:sp>
        <p:nvSpPr>
          <p:cNvPr id="470" name="Google Shape;470;p45"/>
          <p:cNvSpPr txBox="1">
            <a:spLocks noGrp="1"/>
          </p:cNvSpPr>
          <p:nvPr>
            <p:ph type="subTitle" idx="4294967295"/>
          </p:nvPr>
        </p:nvSpPr>
        <p:spPr>
          <a:xfrm flipH="1">
            <a:off x="1574152" y="3988585"/>
            <a:ext cx="3739500" cy="514041"/>
          </a:xfrm>
          <a:prstGeom prst="rect">
            <a:avLst/>
          </a:prstGeom>
          <a:ln>
            <a:noFill/>
          </a:ln>
        </p:spPr>
        <p:txBody>
          <a:bodyPr spcFirstLastPara="1" wrap="square" lIns="91425" tIns="91425" rIns="91425" bIns="91425" anchor="t" anchorCtr="0">
            <a:noAutofit/>
          </a:bodyPr>
          <a:lstStyle/>
          <a:p>
            <a:pPr marL="0" indent="0">
              <a:buNone/>
            </a:pPr>
            <a:r>
              <a:rPr lang="en-GB" dirty="0"/>
              <a:t>Global video streaming generated over £70 billion in 2018</a:t>
            </a:r>
            <a:endParaRPr dirty="0"/>
          </a:p>
        </p:txBody>
      </p:sp>
      <p:sp>
        <p:nvSpPr>
          <p:cNvPr id="471" name="Google Shape;471;p45"/>
          <p:cNvSpPr txBox="1">
            <a:spLocks noGrp="1"/>
          </p:cNvSpPr>
          <p:nvPr>
            <p:ph type="title" idx="4294967295"/>
          </p:nvPr>
        </p:nvSpPr>
        <p:spPr>
          <a:xfrm flipH="1">
            <a:off x="1578180" y="1210399"/>
            <a:ext cx="3739500" cy="420900"/>
          </a:xfrm>
          <a:prstGeom prst="rect">
            <a:avLst/>
          </a:prstGeom>
          <a:ln>
            <a:noFill/>
          </a:ln>
        </p:spPr>
        <p:txBody>
          <a:bodyPr spcFirstLastPara="1" wrap="square" lIns="91425" tIns="91425" rIns="91425" bIns="91425" anchor="b" anchorCtr="0">
            <a:noAutofit/>
          </a:bodyPr>
          <a:lstStyle/>
          <a:p>
            <a:r>
              <a:rPr lang="en-GB" sz="2200" dirty="0">
                <a:ln>
                  <a:solidFill>
                    <a:srgbClr val="191919"/>
                  </a:solidFill>
                </a:ln>
                <a:solidFill>
                  <a:srgbClr val="F59BA3"/>
                </a:solidFill>
              </a:rPr>
              <a:t>VIDEO STORES</a:t>
            </a:r>
            <a:endParaRPr sz="2200" dirty="0">
              <a:ln>
                <a:solidFill>
                  <a:srgbClr val="191919"/>
                </a:solidFill>
              </a:ln>
              <a:solidFill>
                <a:srgbClr val="F59BA3"/>
              </a:solidFill>
            </a:endParaRPr>
          </a:p>
        </p:txBody>
      </p:sp>
      <p:sp>
        <p:nvSpPr>
          <p:cNvPr id="472" name="Google Shape;472;p45"/>
          <p:cNvSpPr txBox="1">
            <a:spLocks noGrp="1"/>
          </p:cNvSpPr>
          <p:nvPr>
            <p:ph type="subTitle" idx="4294967295"/>
          </p:nvPr>
        </p:nvSpPr>
        <p:spPr>
          <a:xfrm flipH="1">
            <a:off x="1569463" y="1458266"/>
            <a:ext cx="3739500" cy="509783"/>
          </a:xfrm>
          <a:prstGeom prst="rect">
            <a:avLst/>
          </a:prstGeom>
          <a:ln>
            <a:noFill/>
          </a:ln>
        </p:spPr>
        <p:txBody>
          <a:bodyPr spcFirstLastPara="1" wrap="square" lIns="91425" tIns="91425" rIns="91425" bIns="91425" anchor="t" anchorCtr="0">
            <a:noAutofit/>
          </a:bodyPr>
          <a:lstStyle/>
          <a:p>
            <a:pPr marL="0" indent="0">
              <a:buNone/>
            </a:pPr>
            <a:r>
              <a:rPr lang="en-GB" dirty="0"/>
              <a:t>From 2007 to 2017 86% of video stores in the USA have closed</a:t>
            </a:r>
          </a:p>
        </p:txBody>
      </p:sp>
      <p:sp>
        <p:nvSpPr>
          <p:cNvPr id="473" name="Google Shape;473;p45"/>
          <p:cNvSpPr txBox="1">
            <a:spLocks noGrp="1"/>
          </p:cNvSpPr>
          <p:nvPr>
            <p:ph type="title" idx="4294967295"/>
          </p:nvPr>
        </p:nvSpPr>
        <p:spPr>
          <a:xfrm flipH="1">
            <a:off x="1574152" y="3749988"/>
            <a:ext cx="3739500" cy="420900"/>
          </a:xfrm>
          <a:prstGeom prst="rect">
            <a:avLst/>
          </a:prstGeom>
          <a:ln>
            <a:noFill/>
          </a:ln>
        </p:spPr>
        <p:txBody>
          <a:bodyPr spcFirstLastPara="1" wrap="square" lIns="91425" tIns="91425" rIns="91425" bIns="91425" anchor="b" anchorCtr="0">
            <a:noAutofit/>
          </a:bodyPr>
          <a:lstStyle/>
          <a:p>
            <a:r>
              <a:rPr lang="en" sz="2200" dirty="0">
                <a:ln>
                  <a:solidFill>
                    <a:srgbClr val="191919"/>
                  </a:solidFill>
                </a:ln>
                <a:solidFill>
                  <a:srgbClr val="F59BA3"/>
                </a:solidFill>
              </a:rPr>
              <a:t>ONLINE REVENUE</a:t>
            </a:r>
            <a:endParaRPr sz="2200" dirty="0">
              <a:ln>
                <a:solidFill>
                  <a:srgbClr val="191919"/>
                </a:solidFill>
              </a:ln>
              <a:solidFill>
                <a:srgbClr val="F59BA3"/>
              </a:solidFill>
            </a:endParaRPr>
          </a:p>
        </p:txBody>
      </p:sp>
      <p:sp>
        <p:nvSpPr>
          <p:cNvPr id="476" name="Google Shape;476;p45"/>
          <p:cNvSpPr txBox="1">
            <a:spLocks noGrp="1"/>
          </p:cNvSpPr>
          <p:nvPr>
            <p:ph type="title" idx="4294967295"/>
          </p:nvPr>
        </p:nvSpPr>
        <p:spPr>
          <a:xfrm flipH="1">
            <a:off x="1583615" y="2055446"/>
            <a:ext cx="3739500" cy="420900"/>
          </a:xfrm>
          <a:prstGeom prst="rect">
            <a:avLst/>
          </a:prstGeom>
          <a:ln>
            <a:noFill/>
          </a:ln>
        </p:spPr>
        <p:txBody>
          <a:bodyPr spcFirstLastPara="1" wrap="square" lIns="91425" tIns="91425" rIns="91425" bIns="91425" anchor="b" anchorCtr="0">
            <a:noAutofit/>
          </a:bodyPr>
          <a:lstStyle/>
          <a:p>
            <a:r>
              <a:rPr lang="en" sz="2200" dirty="0">
                <a:ln>
                  <a:solidFill>
                    <a:srgbClr val="191919"/>
                  </a:solidFill>
                </a:ln>
                <a:solidFill>
                  <a:srgbClr val="F59BA3"/>
                </a:solidFill>
              </a:rPr>
              <a:t>ONLINE FILMS</a:t>
            </a:r>
            <a:endParaRPr sz="2200" dirty="0">
              <a:ln>
                <a:solidFill>
                  <a:srgbClr val="191919"/>
                </a:solidFill>
              </a:ln>
              <a:solidFill>
                <a:srgbClr val="F59BA3"/>
              </a:solidFill>
            </a:endParaRPr>
          </a:p>
        </p:txBody>
      </p:sp>
      <p:sp>
        <p:nvSpPr>
          <p:cNvPr id="477" name="Google Shape;477;p45"/>
          <p:cNvSpPr txBox="1">
            <a:spLocks noGrp="1"/>
          </p:cNvSpPr>
          <p:nvPr>
            <p:ph type="subTitle" idx="4294967295"/>
          </p:nvPr>
        </p:nvSpPr>
        <p:spPr>
          <a:xfrm flipH="1">
            <a:off x="1578180" y="2300643"/>
            <a:ext cx="3739500" cy="515183"/>
          </a:xfrm>
          <a:prstGeom prst="rect">
            <a:avLst/>
          </a:prstGeom>
          <a:ln>
            <a:noFill/>
          </a:ln>
        </p:spPr>
        <p:txBody>
          <a:bodyPr spcFirstLastPara="1" wrap="square" lIns="91425" tIns="91425" rIns="91425" bIns="91425" anchor="t" anchorCtr="0">
            <a:noAutofit/>
          </a:bodyPr>
          <a:lstStyle/>
          <a:p>
            <a:pPr marL="0" indent="0">
              <a:buNone/>
            </a:pPr>
            <a:r>
              <a:rPr lang="en" dirty="0"/>
              <a:t>Film streaming increased by 24.3% from 2017 to 2018</a:t>
            </a:r>
            <a:endParaRPr dirty="0"/>
          </a:p>
        </p:txBody>
      </p:sp>
      <p:pic>
        <p:nvPicPr>
          <p:cNvPr id="478" name="Google Shape;478;p45"/>
          <p:cNvPicPr preferRelativeResize="0"/>
          <p:nvPr/>
        </p:nvPicPr>
        <p:blipFill>
          <a:blip r:embed="rId3">
            <a:alphaModFix/>
          </a:blip>
          <a:stretch>
            <a:fillRect/>
          </a:stretch>
        </p:blipFill>
        <p:spPr>
          <a:xfrm rot="257145">
            <a:off x="6614237" y="2020668"/>
            <a:ext cx="2778876" cy="2872116"/>
          </a:xfrm>
          <a:prstGeom prst="rect">
            <a:avLst/>
          </a:prstGeom>
          <a:noFill/>
          <a:ln>
            <a:noFill/>
          </a:ln>
        </p:spPr>
      </p:pic>
      <p:sp>
        <p:nvSpPr>
          <p:cNvPr id="479" name="Google Shape;479;p45"/>
          <p:cNvSpPr/>
          <p:nvPr/>
        </p:nvSpPr>
        <p:spPr>
          <a:xfrm flipH="1">
            <a:off x="1578180" y="1214436"/>
            <a:ext cx="448387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480" name="Google Shape;480;p45"/>
          <p:cNvSpPr/>
          <p:nvPr/>
        </p:nvSpPr>
        <p:spPr>
          <a:xfrm flipH="1">
            <a:off x="1578180" y="2906365"/>
            <a:ext cx="4483870"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481" name="Google Shape;481;p45"/>
          <p:cNvSpPr/>
          <p:nvPr/>
        </p:nvSpPr>
        <p:spPr>
          <a:xfrm flipH="1">
            <a:off x="1578180" y="2054855"/>
            <a:ext cx="4483870" cy="733500"/>
          </a:xfrm>
          <a:prstGeom prst="rect">
            <a:avLst/>
          </a:prstGeom>
          <a:no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endParaRPr dirty="0"/>
          </a:p>
        </p:txBody>
      </p:sp>
      <p:cxnSp>
        <p:nvCxnSpPr>
          <p:cNvPr id="507" name="Google Shape;507;p45"/>
          <p:cNvCxnSpPr>
            <a:endCxn id="478" idx="0"/>
          </p:cNvCxnSpPr>
          <p:nvPr/>
        </p:nvCxnSpPr>
        <p:spPr>
          <a:xfrm>
            <a:off x="6061997" y="1581284"/>
            <a:ext cx="2049000" cy="443400"/>
          </a:xfrm>
          <a:prstGeom prst="bentConnector2">
            <a:avLst/>
          </a:prstGeom>
          <a:noFill/>
          <a:ln w="19050" cap="flat" cmpd="sng">
            <a:solidFill>
              <a:schemeClr val="dk1"/>
            </a:solidFill>
            <a:prstDash val="solid"/>
            <a:round/>
            <a:headEnd type="none" w="med" len="med"/>
            <a:tailEnd type="none" w="med" len="med"/>
          </a:ln>
        </p:spPr>
      </p:cxnSp>
      <p:cxnSp>
        <p:nvCxnSpPr>
          <p:cNvPr id="508" name="Google Shape;508;p45"/>
          <p:cNvCxnSpPr>
            <a:cxnSpLocks/>
            <a:stCxn id="481" idx="1"/>
            <a:endCxn id="509" idx="2"/>
          </p:cNvCxnSpPr>
          <p:nvPr/>
        </p:nvCxnSpPr>
        <p:spPr>
          <a:xfrm>
            <a:off x="6062050" y="2421605"/>
            <a:ext cx="726400" cy="35387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510" name="Google Shape;510;p45"/>
          <p:cNvCxnSpPr>
            <a:cxnSpLocks/>
            <a:stCxn id="480" idx="1"/>
            <a:endCxn id="511" idx="2"/>
          </p:cNvCxnSpPr>
          <p:nvPr/>
        </p:nvCxnSpPr>
        <p:spPr>
          <a:xfrm>
            <a:off x="6062050" y="3273115"/>
            <a:ext cx="2089200" cy="411210"/>
          </a:xfrm>
          <a:prstGeom prst="bentConnector3">
            <a:avLst>
              <a:gd name="adj1" fmla="val 35201"/>
            </a:avLst>
          </a:prstGeom>
          <a:noFill/>
          <a:ln w="19050" cap="flat" cmpd="sng">
            <a:solidFill>
              <a:schemeClr val="dk1"/>
            </a:solidFill>
            <a:prstDash val="solid"/>
            <a:round/>
            <a:headEnd type="none" w="med" len="med"/>
            <a:tailEnd type="none" w="med" len="med"/>
          </a:ln>
        </p:spPr>
      </p:cxnSp>
      <p:sp>
        <p:nvSpPr>
          <p:cNvPr id="509" name="Google Shape;509;p45"/>
          <p:cNvSpPr/>
          <p:nvPr/>
        </p:nvSpPr>
        <p:spPr>
          <a:xfrm>
            <a:off x="6788450" y="2635675"/>
            <a:ext cx="279600" cy="279600"/>
          </a:xfrm>
          <a:prstGeom prst="ellipse">
            <a:avLst/>
          </a:prstGeom>
          <a:noFill/>
          <a:ln>
            <a:noFill/>
          </a:ln>
        </p:spPr>
        <p:txBody>
          <a:bodyPr spcFirstLastPara="1" wrap="square" lIns="91425" tIns="91425" rIns="91425" bIns="91425" anchor="ctr" anchorCtr="0">
            <a:noAutofit/>
          </a:bodyPr>
          <a:lstStyle/>
          <a:p>
            <a:endParaRPr dirty="0"/>
          </a:p>
        </p:txBody>
      </p:sp>
      <p:sp>
        <p:nvSpPr>
          <p:cNvPr id="511" name="Google Shape;511;p45"/>
          <p:cNvSpPr/>
          <p:nvPr/>
        </p:nvSpPr>
        <p:spPr>
          <a:xfrm>
            <a:off x="8151250" y="3544525"/>
            <a:ext cx="279600" cy="279600"/>
          </a:xfrm>
          <a:prstGeom prst="ellipse">
            <a:avLst/>
          </a:prstGeom>
          <a:noFill/>
          <a:ln>
            <a:noFill/>
          </a:ln>
        </p:spPr>
        <p:txBody>
          <a:bodyPr spcFirstLastPara="1" wrap="square" lIns="91425" tIns="91425" rIns="91425" bIns="91425" anchor="ctr" anchorCtr="0">
            <a:noAutofit/>
          </a:bodyPr>
          <a:lstStyle/>
          <a:p>
            <a:endParaRPr dirty="0"/>
          </a:p>
        </p:txBody>
      </p:sp>
      <p:sp>
        <p:nvSpPr>
          <p:cNvPr id="513" name="Google Shape;513;p45"/>
          <p:cNvSpPr/>
          <p:nvPr/>
        </p:nvSpPr>
        <p:spPr>
          <a:xfrm>
            <a:off x="7984000" y="4245025"/>
            <a:ext cx="279600" cy="279600"/>
          </a:xfrm>
          <a:prstGeom prst="ellipse">
            <a:avLst/>
          </a:prstGeom>
          <a:noFill/>
          <a:ln>
            <a:noFill/>
          </a:ln>
        </p:spPr>
        <p:txBody>
          <a:bodyPr spcFirstLastPara="1" wrap="square" lIns="91425" tIns="91425" rIns="91425" bIns="91425" anchor="ctr" anchorCtr="0">
            <a:noAutofit/>
          </a:bodyPr>
          <a:lstStyle/>
          <a:p>
            <a:endParaRPr dirty="0"/>
          </a:p>
        </p:txBody>
      </p:sp>
      <p:sp>
        <p:nvSpPr>
          <p:cNvPr id="2" name="Google Shape;480;p45">
            <a:extLst>
              <a:ext uri="{FF2B5EF4-FFF2-40B4-BE49-F238E27FC236}">
                <a16:creationId xmlns:a16="http://schemas.microsoft.com/office/drawing/2014/main" id="{549071C5-EB48-A814-EF92-8B8B80D0A787}"/>
              </a:ext>
            </a:extLst>
          </p:cNvPr>
          <p:cNvSpPr/>
          <p:nvPr/>
        </p:nvSpPr>
        <p:spPr>
          <a:xfrm flipH="1">
            <a:off x="1578182" y="3735137"/>
            <a:ext cx="4474077" cy="73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dirty="0"/>
          </a:p>
        </p:txBody>
      </p:sp>
      <p:cxnSp>
        <p:nvCxnSpPr>
          <p:cNvPr id="3" name="Google Shape;510;p45">
            <a:extLst>
              <a:ext uri="{FF2B5EF4-FFF2-40B4-BE49-F238E27FC236}">
                <a16:creationId xmlns:a16="http://schemas.microsoft.com/office/drawing/2014/main" id="{19007757-98C7-1BA3-BFE4-679D66C905B6}"/>
              </a:ext>
            </a:extLst>
          </p:cNvPr>
          <p:cNvCxnSpPr>
            <a:cxnSpLocks/>
            <a:stCxn id="2" idx="1"/>
          </p:cNvCxnSpPr>
          <p:nvPr/>
        </p:nvCxnSpPr>
        <p:spPr>
          <a:xfrm flipV="1">
            <a:off x="6052259" y="3456728"/>
            <a:ext cx="2653593" cy="645161"/>
          </a:xfrm>
          <a:prstGeom prst="bentConnector3">
            <a:avLst>
              <a:gd name="adj1" fmla="val 97668"/>
            </a:avLst>
          </a:prstGeom>
          <a:noFill/>
          <a:ln w="19050" cap="flat" cmpd="sng">
            <a:solidFill>
              <a:schemeClr val="dk1"/>
            </a:solidFill>
            <a:prstDash val="solid"/>
            <a:round/>
            <a:headEnd type="none" w="med" len="med"/>
            <a:tailEnd type="none" w="med" len="med"/>
          </a:ln>
        </p:spPr>
      </p:cxnSp>
      <p:sp>
        <p:nvSpPr>
          <p:cNvPr id="11" name="Google Shape;470;p45">
            <a:extLst>
              <a:ext uri="{FF2B5EF4-FFF2-40B4-BE49-F238E27FC236}">
                <a16:creationId xmlns:a16="http://schemas.microsoft.com/office/drawing/2014/main" id="{10AC2C06-43D4-D0D0-3885-BD448AB074DA}"/>
              </a:ext>
            </a:extLst>
          </p:cNvPr>
          <p:cNvSpPr txBox="1">
            <a:spLocks/>
          </p:cNvSpPr>
          <p:nvPr/>
        </p:nvSpPr>
        <p:spPr>
          <a:xfrm flipH="1">
            <a:off x="1559065" y="3157056"/>
            <a:ext cx="3739500" cy="5140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buNone/>
            </a:pPr>
            <a:r>
              <a:rPr lang="en-GB" dirty="0"/>
              <a:t>Video rentals across the USA fell to $390 million in 2017.</a:t>
            </a:r>
          </a:p>
        </p:txBody>
      </p:sp>
      <p:sp>
        <p:nvSpPr>
          <p:cNvPr id="12" name="Google Shape;473;p45">
            <a:extLst>
              <a:ext uri="{FF2B5EF4-FFF2-40B4-BE49-F238E27FC236}">
                <a16:creationId xmlns:a16="http://schemas.microsoft.com/office/drawing/2014/main" id="{C2AE1F48-2422-7AF5-7404-010958A7F72F}"/>
              </a:ext>
            </a:extLst>
          </p:cNvPr>
          <p:cNvSpPr txBox="1">
            <a:spLocks/>
          </p:cNvSpPr>
          <p:nvPr/>
        </p:nvSpPr>
        <p:spPr>
          <a:xfrm flipH="1">
            <a:off x="1569463" y="2908504"/>
            <a:ext cx="3739500" cy="420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2pPr>
            <a:lvl3pPr marR="0" lvl="2"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3pPr>
            <a:lvl4pPr marR="0" lvl="3"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4pPr>
            <a:lvl5pPr marR="0" lvl="4"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5pPr>
            <a:lvl6pPr marR="0" lvl="5"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6pPr>
            <a:lvl7pPr marR="0" lvl="6"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7pPr>
            <a:lvl8pPr marR="0" lvl="7"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8pPr>
            <a:lvl9pPr marR="0" lvl="8" algn="l" rtl="0">
              <a:lnSpc>
                <a:spcPct val="100000"/>
              </a:lnSpc>
              <a:spcBef>
                <a:spcPts val="0"/>
              </a:spcBef>
              <a:spcAft>
                <a:spcPts val="0"/>
              </a:spcAft>
              <a:buClr>
                <a:schemeClr val="dk1"/>
              </a:buClr>
              <a:buSzPts val="3000"/>
              <a:buFont typeface="Limelight"/>
              <a:buNone/>
              <a:defRPr sz="3000" b="1" i="0" u="none" strike="noStrike" cap="none">
                <a:solidFill>
                  <a:schemeClr val="dk1"/>
                </a:solidFill>
                <a:latin typeface="Limelight"/>
                <a:ea typeface="Limelight"/>
                <a:cs typeface="Limelight"/>
                <a:sym typeface="Limelight"/>
              </a:defRPr>
            </a:lvl9pPr>
          </a:lstStyle>
          <a:p>
            <a:r>
              <a:rPr lang="en-GB" sz="2200" dirty="0">
                <a:ln>
                  <a:solidFill>
                    <a:srgbClr val="191919"/>
                  </a:solidFill>
                </a:ln>
                <a:solidFill>
                  <a:srgbClr val="F59BA3"/>
                </a:solidFill>
              </a:rPr>
              <a:t>PHSYCIAL RENTALS</a:t>
            </a:r>
          </a:p>
        </p:txBody>
      </p:sp>
      <p:grpSp>
        <p:nvGrpSpPr>
          <p:cNvPr id="28" name="Google Shape;11530;p69">
            <a:extLst>
              <a:ext uri="{FF2B5EF4-FFF2-40B4-BE49-F238E27FC236}">
                <a16:creationId xmlns:a16="http://schemas.microsoft.com/office/drawing/2014/main" id="{559C964E-3AA3-3852-9433-7F48D68550E7}"/>
              </a:ext>
            </a:extLst>
          </p:cNvPr>
          <p:cNvGrpSpPr/>
          <p:nvPr/>
        </p:nvGrpSpPr>
        <p:grpSpPr>
          <a:xfrm>
            <a:off x="5353413" y="2195234"/>
            <a:ext cx="679047" cy="452742"/>
            <a:chOff x="6395908" y="3873073"/>
            <a:chExt cx="320372" cy="213602"/>
          </a:xfrm>
          <a:solidFill>
            <a:srgbClr val="191919"/>
          </a:solidFill>
        </p:grpSpPr>
        <p:sp>
          <p:nvSpPr>
            <p:cNvPr id="29" name="Google Shape;11531;p69">
              <a:extLst>
                <a:ext uri="{FF2B5EF4-FFF2-40B4-BE49-F238E27FC236}">
                  <a16:creationId xmlns:a16="http://schemas.microsoft.com/office/drawing/2014/main" id="{1925A8AA-54E0-5AA7-E0CA-08944984536D}"/>
                </a:ext>
              </a:extLst>
            </p:cNvPr>
            <p:cNvSpPr/>
            <p:nvPr/>
          </p:nvSpPr>
          <p:spPr>
            <a:xfrm>
              <a:off x="6395908" y="3873073"/>
              <a:ext cx="320372" cy="213602"/>
            </a:xfrm>
            <a:custGeom>
              <a:avLst/>
              <a:gdLst/>
              <a:ahLst/>
              <a:cxnLst/>
              <a:rect l="l" t="t" r="r" b="b"/>
              <a:pathLst>
                <a:path w="10073" h="6716" extrusionOk="0">
                  <a:moveTo>
                    <a:pt x="9585" y="310"/>
                  </a:moveTo>
                  <a:cubicBezTo>
                    <a:pt x="9692" y="310"/>
                    <a:pt x="9763" y="394"/>
                    <a:pt x="9763" y="501"/>
                  </a:cubicBezTo>
                  <a:lnTo>
                    <a:pt x="9763" y="6228"/>
                  </a:lnTo>
                  <a:cubicBezTo>
                    <a:pt x="9763" y="6335"/>
                    <a:pt x="9692" y="6406"/>
                    <a:pt x="9585" y="6406"/>
                  </a:cubicBezTo>
                  <a:lnTo>
                    <a:pt x="488" y="6406"/>
                  </a:lnTo>
                  <a:cubicBezTo>
                    <a:pt x="381" y="6406"/>
                    <a:pt x="310" y="6335"/>
                    <a:pt x="310" y="6228"/>
                  </a:cubicBezTo>
                  <a:lnTo>
                    <a:pt x="310" y="501"/>
                  </a:lnTo>
                  <a:cubicBezTo>
                    <a:pt x="310" y="394"/>
                    <a:pt x="381" y="310"/>
                    <a:pt x="488" y="310"/>
                  </a:cubicBezTo>
                  <a:close/>
                  <a:moveTo>
                    <a:pt x="488" y="1"/>
                  </a:moveTo>
                  <a:cubicBezTo>
                    <a:pt x="227" y="1"/>
                    <a:pt x="0" y="227"/>
                    <a:pt x="0" y="501"/>
                  </a:cubicBezTo>
                  <a:lnTo>
                    <a:pt x="0" y="6228"/>
                  </a:lnTo>
                  <a:cubicBezTo>
                    <a:pt x="0" y="6490"/>
                    <a:pt x="227" y="6716"/>
                    <a:pt x="488" y="6716"/>
                  </a:cubicBezTo>
                  <a:lnTo>
                    <a:pt x="9585" y="6716"/>
                  </a:lnTo>
                  <a:cubicBezTo>
                    <a:pt x="9847" y="6716"/>
                    <a:pt x="10073" y="6490"/>
                    <a:pt x="10073" y="6228"/>
                  </a:cubicBezTo>
                  <a:lnTo>
                    <a:pt x="10073" y="501"/>
                  </a:lnTo>
                  <a:cubicBezTo>
                    <a:pt x="10073" y="227"/>
                    <a:pt x="9871" y="1"/>
                    <a:pt x="9585" y="1"/>
                  </a:cubicBezTo>
                  <a:close/>
                </a:path>
              </a:pathLst>
            </a:custGeom>
            <a:grpFill/>
            <a:ln>
              <a:noFill/>
            </a:ln>
          </p:spPr>
          <p:txBody>
            <a:bodyPr spcFirstLastPara="1" wrap="square" lIns="91425" tIns="91425" rIns="91425" bIns="91425" anchor="ctr" anchorCtr="0">
              <a:noAutofit/>
            </a:bodyPr>
            <a:lstStyle/>
            <a:p>
              <a:endParaRPr dirty="0"/>
            </a:p>
          </p:txBody>
        </p:sp>
        <p:sp>
          <p:nvSpPr>
            <p:cNvPr id="30" name="Google Shape;11532;p69">
              <a:extLst>
                <a:ext uri="{FF2B5EF4-FFF2-40B4-BE49-F238E27FC236}">
                  <a16:creationId xmlns:a16="http://schemas.microsoft.com/office/drawing/2014/main" id="{0109B3DB-890B-C8F1-3FE2-B00BE4FCFE03}"/>
                </a:ext>
              </a:extLst>
            </p:cNvPr>
            <p:cNvSpPr/>
            <p:nvPr/>
          </p:nvSpPr>
          <p:spPr>
            <a:xfrm>
              <a:off x="6427713" y="3894669"/>
              <a:ext cx="256762" cy="171175"/>
            </a:xfrm>
            <a:custGeom>
              <a:avLst/>
              <a:gdLst/>
              <a:ahLst/>
              <a:cxnLst/>
              <a:rect l="l" t="t" r="r" b="b"/>
              <a:pathLst>
                <a:path w="8073" h="5382" extrusionOk="0">
                  <a:moveTo>
                    <a:pt x="7751" y="322"/>
                  </a:moveTo>
                  <a:lnTo>
                    <a:pt x="7751" y="5060"/>
                  </a:lnTo>
                  <a:lnTo>
                    <a:pt x="310" y="5060"/>
                  </a:lnTo>
                  <a:lnTo>
                    <a:pt x="310" y="322"/>
                  </a:lnTo>
                  <a:close/>
                  <a:moveTo>
                    <a:pt x="155" y="0"/>
                  </a:moveTo>
                  <a:cubicBezTo>
                    <a:pt x="72" y="0"/>
                    <a:pt x="0" y="72"/>
                    <a:pt x="0" y="155"/>
                  </a:cubicBezTo>
                  <a:lnTo>
                    <a:pt x="0" y="5215"/>
                  </a:lnTo>
                  <a:cubicBezTo>
                    <a:pt x="0" y="5310"/>
                    <a:pt x="72" y="5382"/>
                    <a:pt x="155" y="5382"/>
                  </a:cubicBezTo>
                  <a:lnTo>
                    <a:pt x="7918" y="5382"/>
                  </a:lnTo>
                  <a:cubicBezTo>
                    <a:pt x="8001" y="5382"/>
                    <a:pt x="8073" y="5310"/>
                    <a:pt x="8073" y="5215"/>
                  </a:cubicBezTo>
                  <a:lnTo>
                    <a:pt x="8073" y="155"/>
                  </a:lnTo>
                  <a:cubicBezTo>
                    <a:pt x="8073" y="72"/>
                    <a:pt x="8001" y="0"/>
                    <a:pt x="7918" y="0"/>
                  </a:cubicBezTo>
                  <a:close/>
                </a:path>
              </a:pathLst>
            </a:custGeom>
            <a:grpFill/>
            <a:ln>
              <a:noFill/>
            </a:ln>
          </p:spPr>
          <p:txBody>
            <a:bodyPr spcFirstLastPara="1" wrap="square" lIns="91425" tIns="91425" rIns="91425" bIns="91425" anchor="ctr" anchorCtr="0">
              <a:noAutofit/>
            </a:bodyPr>
            <a:lstStyle/>
            <a:p>
              <a:endParaRPr dirty="0"/>
            </a:p>
          </p:txBody>
        </p:sp>
        <p:sp>
          <p:nvSpPr>
            <p:cNvPr id="31" name="Google Shape;11533;p69">
              <a:extLst>
                <a:ext uri="{FF2B5EF4-FFF2-40B4-BE49-F238E27FC236}">
                  <a16:creationId xmlns:a16="http://schemas.microsoft.com/office/drawing/2014/main" id="{53793FA7-6BCC-DAD3-A203-ECC7583BB310}"/>
                </a:ext>
              </a:extLst>
            </p:cNvPr>
            <p:cNvSpPr/>
            <p:nvPr/>
          </p:nvSpPr>
          <p:spPr>
            <a:xfrm>
              <a:off x="6411429" y="3969633"/>
              <a:ext cx="10623" cy="21627"/>
            </a:xfrm>
            <a:custGeom>
              <a:avLst/>
              <a:gdLst/>
              <a:ahLst/>
              <a:cxnLst/>
              <a:rect l="l" t="t" r="r" b="b"/>
              <a:pathLst>
                <a:path w="334" h="680" extrusionOk="0">
                  <a:moveTo>
                    <a:pt x="167" y="1"/>
                  </a:moveTo>
                  <a:cubicBezTo>
                    <a:pt x="72" y="1"/>
                    <a:pt x="0" y="84"/>
                    <a:pt x="0" y="167"/>
                  </a:cubicBezTo>
                  <a:lnTo>
                    <a:pt x="0" y="513"/>
                  </a:lnTo>
                  <a:cubicBezTo>
                    <a:pt x="0" y="596"/>
                    <a:pt x="72" y="679"/>
                    <a:pt x="167" y="679"/>
                  </a:cubicBezTo>
                  <a:cubicBezTo>
                    <a:pt x="251" y="679"/>
                    <a:pt x="334" y="596"/>
                    <a:pt x="334" y="513"/>
                  </a:cubicBezTo>
                  <a:lnTo>
                    <a:pt x="334" y="167"/>
                  </a:lnTo>
                  <a:cubicBezTo>
                    <a:pt x="334" y="84"/>
                    <a:pt x="251" y="1"/>
                    <a:pt x="167" y="1"/>
                  </a:cubicBezTo>
                  <a:close/>
                </a:path>
              </a:pathLst>
            </a:custGeom>
            <a:grpFill/>
            <a:ln>
              <a:noFill/>
            </a:ln>
          </p:spPr>
          <p:txBody>
            <a:bodyPr spcFirstLastPara="1" wrap="square" lIns="91425" tIns="91425" rIns="91425" bIns="91425" anchor="ctr" anchorCtr="0">
              <a:noAutofit/>
            </a:bodyPr>
            <a:lstStyle/>
            <a:p>
              <a:endParaRPr dirty="0"/>
            </a:p>
          </p:txBody>
        </p:sp>
        <p:sp>
          <p:nvSpPr>
            <p:cNvPr id="32" name="Google Shape;11534;p69">
              <a:extLst>
                <a:ext uri="{FF2B5EF4-FFF2-40B4-BE49-F238E27FC236}">
                  <a16:creationId xmlns:a16="http://schemas.microsoft.com/office/drawing/2014/main" id="{675CE4EC-1508-7176-68C3-CE5272A3AFB0}"/>
                </a:ext>
              </a:extLst>
            </p:cNvPr>
            <p:cNvSpPr/>
            <p:nvPr/>
          </p:nvSpPr>
          <p:spPr>
            <a:xfrm>
              <a:off x="6690136" y="3964704"/>
              <a:ext cx="10623" cy="31487"/>
            </a:xfrm>
            <a:custGeom>
              <a:avLst/>
              <a:gdLst/>
              <a:ahLst/>
              <a:cxnLst/>
              <a:rect l="l" t="t" r="r" b="b"/>
              <a:pathLst>
                <a:path w="334" h="990" extrusionOk="0">
                  <a:moveTo>
                    <a:pt x="167" y="1"/>
                  </a:moveTo>
                  <a:cubicBezTo>
                    <a:pt x="84" y="1"/>
                    <a:pt x="0" y="72"/>
                    <a:pt x="0" y="156"/>
                  </a:cubicBezTo>
                  <a:lnTo>
                    <a:pt x="0" y="834"/>
                  </a:lnTo>
                  <a:cubicBezTo>
                    <a:pt x="0" y="918"/>
                    <a:pt x="84" y="989"/>
                    <a:pt x="167" y="989"/>
                  </a:cubicBezTo>
                  <a:cubicBezTo>
                    <a:pt x="251" y="989"/>
                    <a:pt x="334" y="918"/>
                    <a:pt x="334" y="834"/>
                  </a:cubicBezTo>
                  <a:lnTo>
                    <a:pt x="334" y="156"/>
                  </a:lnTo>
                  <a:cubicBezTo>
                    <a:pt x="334" y="60"/>
                    <a:pt x="262" y="1"/>
                    <a:pt x="167" y="1"/>
                  </a:cubicBezTo>
                  <a:close/>
                </a:path>
              </a:pathLst>
            </a:custGeom>
            <a:grpFill/>
            <a:ln>
              <a:noFill/>
            </a:ln>
          </p:spPr>
          <p:txBody>
            <a:bodyPr spcFirstLastPara="1" wrap="square" lIns="91425" tIns="91425" rIns="91425" bIns="91425" anchor="ctr" anchorCtr="0">
              <a:noAutofit/>
            </a:bodyPr>
            <a:lstStyle/>
            <a:p>
              <a:endParaRPr dirty="0"/>
            </a:p>
          </p:txBody>
        </p:sp>
        <p:sp>
          <p:nvSpPr>
            <p:cNvPr id="33" name="Google Shape;11535;p69">
              <a:extLst>
                <a:ext uri="{FF2B5EF4-FFF2-40B4-BE49-F238E27FC236}">
                  <a16:creationId xmlns:a16="http://schemas.microsoft.com/office/drawing/2014/main" id="{2189E356-D50B-0C70-065D-A1EE86380D3E}"/>
                </a:ext>
              </a:extLst>
            </p:cNvPr>
            <p:cNvSpPr/>
            <p:nvPr/>
          </p:nvSpPr>
          <p:spPr>
            <a:xfrm>
              <a:off x="6690136" y="3894669"/>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51" y="322"/>
                    <a:pt x="334" y="250"/>
                    <a:pt x="334" y="155"/>
                  </a:cubicBezTo>
                  <a:cubicBezTo>
                    <a:pt x="334" y="72"/>
                    <a:pt x="262" y="0"/>
                    <a:pt x="167" y="0"/>
                  </a:cubicBezTo>
                  <a:close/>
                </a:path>
              </a:pathLst>
            </a:custGeom>
            <a:grpFill/>
            <a:ln>
              <a:noFill/>
            </a:ln>
          </p:spPr>
          <p:txBody>
            <a:bodyPr spcFirstLastPara="1" wrap="square" lIns="91425" tIns="91425" rIns="91425" bIns="91425" anchor="ctr" anchorCtr="0">
              <a:noAutofit/>
            </a:bodyPr>
            <a:lstStyle/>
            <a:p>
              <a:endParaRPr dirty="0"/>
            </a:p>
          </p:txBody>
        </p:sp>
        <p:sp>
          <p:nvSpPr>
            <p:cNvPr id="34" name="Google Shape;11536;p69">
              <a:extLst>
                <a:ext uri="{FF2B5EF4-FFF2-40B4-BE49-F238E27FC236}">
                  <a16:creationId xmlns:a16="http://schemas.microsoft.com/office/drawing/2014/main" id="{BBEEB452-5D01-86B0-9ECB-E82F3D9971C5}"/>
                </a:ext>
              </a:extLst>
            </p:cNvPr>
            <p:cNvSpPr/>
            <p:nvPr/>
          </p:nvSpPr>
          <p:spPr>
            <a:xfrm>
              <a:off x="6411429" y="3942758"/>
              <a:ext cx="10623" cy="15553"/>
            </a:xfrm>
            <a:custGeom>
              <a:avLst/>
              <a:gdLst/>
              <a:ahLst/>
              <a:cxnLst/>
              <a:rect l="l" t="t" r="r" b="b"/>
              <a:pathLst>
                <a:path w="334" h="489" extrusionOk="0">
                  <a:moveTo>
                    <a:pt x="167" y="0"/>
                  </a:moveTo>
                  <a:cubicBezTo>
                    <a:pt x="72" y="0"/>
                    <a:pt x="0" y="72"/>
                    <a:pt x="0" y="167"/>
                  </a:cubicBezTo>
                  <a:lnTo>
                    <a:pt x="0" y="334"/>
                  </a:lnTo>
                  <a:cubicBezTo>
                    <a:pt x="0" y="417"/>
                    <a:pt x="72" y="489"/>
                    <a:pt x="167" y="489"/>
                  </a:cubicBezTo>
                  <a:cubicBezTo>
                    <a:pt x="251" y="489"/>
                    <a:pt x="334" y="417"/>
                    <a:pt x="334" y="334"/>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endParaRPr dirty="0"/>
            </a:p>
          </p:txBody>
        </p:sp>
        <p:sp>
          <p:nvSpPr>
            <p:cNvPr id="46" name="Google Shape;11537;p69">
              <a:extLst>
                <a:ext uri="{FF2B5EF4-FFF2-40B4-BE49-F238E27FC236}">
                  <a16:creationId xmlns:a16="http://schemas.microsoft.com/office/drawing/2014/main" id="{F32436B8-71D2-3A1C-D04D-F9BA55F1D244}"/>
                </a:ext>
              </a:extLst>
            </p:cNvPr>
            <p:cNvSpPr/>
            <p:nvPr/>
          </p:nvSpPr>
          <p:spPr>
            <a:xfrm>
              <a:off x="6411429" y="4001820"/>
              <a:ext cx="10623" cy="15934"/>
            </a:xfrm>
            <a:custGeom>
              <a:avLst/>
              <a:gdLst/>
              <a:ahLst/>
              <a:cxnLst/>
              <a:rect l="l" t="t" r="r" b="b"/>
              <a:pathLst>
                <a:path w="334" h="501" extrusionOk="0">
                  <a:moveTo>
                    <a:pt x="167" y="1"/>
                  </a:moveTo>
                  <a:cubicBezTo>
                    <a:pt x="72" y="1"/>
                    <a:pt x="0" y="84"/>
                    <a:pt x="0" y="167"/>
                  </a:cubicBezTo>
                  <a:lnTo>
                    <a:pt x="0" y="334"/>
                  </a:lnTo>
                  <a:cubicBezTo>
                    <a:pt x="0" y="417"/>
                    <a:pt x="72" y="501"/>
                    <a:pt x="167" y="501"/>
                  </a:cubicBezTo>
                  <a:cubicBezTo>
                    <a:pt x="251" y="501"/>
                    <a:pt x="334" y="417"/>
                    <a:pt x="334" y="334"/>
                  </a:cubicBezTo>
                  <a:lnTo>
                    <a:pt x="334" y="167"/>
                  </a:lnTo>
                  <a:cubicBezTo>
                    <a:pt x="334" y="84"/>
                    <a:pt x="251" y="1"/>
                    <a:pt x="167" y="1"/>
                  </a:cubicBezTo>
                  <a:close/>
                </a:path>
              </a:pathLst>
            </a:custGeom>
            <a:grpFill/>
            <a:ln>
              <a:noFill/>
            </a:ln>
          </p:spPr>
          <p:txBody>
            <a:bodyPr spcFirstLastPara="1" wrap="square" lIns="91425" tIns="91425" rIns="91425" bIns="91425" anchor="ctr" anchorCtr="0">
              <a:noAutofit/>
            </a:bodyPr>
            <a:lstStyle/>
            <a:p>
              <a:endParaRPr dirty="0"/>
            </a:p>
          </p:txBody>
        </p:sp>
        <p:sp>
          <p:nvSpPr>
            <p:cNvPr id="47" name="Google Shape;11538;p69">
              <a:extLst>
                <a:ext uri="{FF2B5EF4-FFF2-40B4-BE49-F238E27FC236}">
                  <a16:creationId xmlns:a16="http://schemas.microsoft.com/office/drawing/2014/main" id="{EC968713-6A6B-04BD-3F3A-06A34CBBA374}"/>
                </a:ext>
              </a:extLst>
            </p:cNvPr>
            <p:cNvSpPr/>
            <p:nvPr/>
          </p:nvSpPr>
          <p:spPr>
            <a:xfrm>
              <a:off x="6448927" y="4017723"/>
              <a:ext cx="214366" cy="32218"/>
            </a:xfrm>
            <a:custGeom>
              <a:avLst/>
              <a:gdLst/>
              <a:ahLst/>
              <a:cxnLst/>
              <a:rect l="l" t="t" r="r" b="b"/>
              <a:pathLst>
                <a:path w="6740" h="1013" extrusionOk="0">
                  <a:moveTo>
                    <a:pt x="1512" y="322"/>
                  </a:moveTo>
                  <a:cubicBezTo>
                    <a:pt x="1619" y="322"/>
                    <a:pt x="1691" y="394"/>
                    <a:pt x="1691" y="501"/>
                  </a:cubicBezTo>
                  <a:cubicBezTo>
                    <a:pt x="1691" y="608"/>
                    <a:pt x="1619" y="679"/>
                    <a:pt x="1512" y="679"/>
                  </a:cubicBezTo>
                  <a:cubicBezTo>
                    <a:pt x="1417" y="679"/>
                    <a:pt x="1334" y="608"/>
                    <a:pt x="1334" y="501"/>
                  </a:cubicBezTo>
                  <a:cubicBezTo>
                    <a:pt x="1334" y="394"/>
                    <a:pt x="1417" y="322"/>
                    <a:pt x="1512" y="322"/>
                  </a:cubicBezTo>
                  <a:close/>
                  <a:moveTo>
                    <a:pt x="1512" y="1"/>
                  </a:moveTo>
                  <a:cubicBezTo>
                    <a:pt x="1298" y="1"/>
                    <a:pt x="1119" y="132"/>
                    <a:pt x="1036" y="334"/>
                  </a:cubicBezTo>
                  <a:lnTo>
                    <a:pt x="167" y="334"/>
                  </a:lnTo>
                  <a:cubicBezTo>
                    <a:pt x="72" y="334"/>
                    <a:pt x="0" y="418"/>
                    <a:pt x="0" y="501"/>
                  </a:cubicBezTo>
                  <a:cubicBezTo>
                    <a:pt x="0" y="596"/>
                    <a:pt x="72" y="668"/>
                    <a:pt x="167" y="668"/>
                  </a:cubicBezTo>
                  <a:lnTo>
                    <a:pt x="1036" y="668"/>
                  </a:lnTo>
                  <a:cubicBezTo>
                    <a:pt x="1096" y="858"/>
                    <a:pt x="1298" y="1013"/>
                    <a:pt x="1512" y="1013"/>
                  </a:cubicBezTo>
                  <a:cubicBezTo>
                    <a:pt x="1739" y="1013"/>
                    <a:pt x="1917" y="870"/>
                    <a:pt x="1989" y="668"/>
                  </a:cubicBezTo>
                  <a:lnTo>
                    <a:pt x="6572" y="668"/>
                  </a:lnTo>
                  <a:cubicBezTo>
                    <a:pt x="6668" y="668"/>
                    <a:pt x="6739" y="596"/>
                    <a:pt x="6739" y="501"/>
                  </a:cubicBezTo>
                  <a:cubicBezTo>
                    <a:pt x="6727" y="418"/>
                    <a:pt x="6668" y="334"/>
                    <a:pt x="6572" y="334"/>
                  </a:cubicBezTo>
                  <a:lnTo>
                    <a:pt x="1989" y="334"/>
                  </a:lnTo>
                  <a:cubicBezTo>
                    <a:pt x="1929" y="144"/>
                    <a:pt x="1739" y="1"/>
                    <a:pt x="1512" y="1"/>
                  </a:cubicBezTo>
                  <a:close/>
                </a:path>
              </a:pathLst>
            </a:custGeom>
            <a:grpFill/>
            <a:ln>
              <a:noFill/>
            </a:ln>
          </p:spPr>
          <p:txBody>
            <a:bodyPr spcFirstLastPara="1" wrap="square" lIns="91425" tIns="91425" rIns="91425" bIns="91425" anchor="ctr" anchorCtr="0">
              <a:noAutofit/>
            </a:bodyPr>
            <a:lstStyle/>
            <a:p>
              <a:endParaRPr dirty="0"/>
            </a:p>
          </p:txBody>
        </p:sp>
        <p:sp>
          <p:nvSpPr>
            <p:cNvPr id="48" name="Google Shape;11539;p69">
              <a:extLst>
                <a:ext uri="{FF2B5EF4-FFF2-40B4-BE49-F238E27FC236}">
                  <a16:creationId xmlns:a16="http://schemas.microsoft.com/office/drawing/2014/main" id="{A89F18EB-F690-B5C1-31B1-919B41D5D842}"/>
                </a:ext>
              </a:extLst>
            </p:cNvPr>
            <p:cNvSpPr/>
            <p:nvPr/>
          </p:nvSpPr>
          <p:spPr>
            <a:xfrm>
              <a:off x="6535627" y="3940913"/>
              <a:ext cx="46244" cy="46181"/>
            </a:xfrm>
            <a:custGeom>
              <a:avLst/>
              <a:gdLst/>
              <a:ahLst/>
              <a:cxnLst/>
              <a:rect l="l" t="t" r="r" b="b"/>
              <a:pathLst>
                <a:path w="1454" h="1452" extrusionOk="0">
                  <a:moveTo>
                    <a:pt x="298" y="308"/>
                  </a:moveTo>
                  <a:lnTo>
                    <a:pt x="1096" y="713"/>
                  </a:lnTo>
                  <a:cubicBezTo>
                    <a:pt x="1108" y="713"/>
                    <a:pt x="1132" y="713"/>
                    <a:pt x="1108" y="725"/>
                  </a:cubicBezTo>
                  <a:lnTo>
                    <a:pt x="310" y="1130"/>
                  </a:lnTo>
                  <a:lnTo>
                    <a:pt x="298" y="1130"/>
                  </a:lnTo>
                  <a:lnTo>
                    <a:pt x="298" y="1118"/>
                  </a:lnTo>
                  <a:lnTo>
                    <a:pt x="298" y="332"/>
                  </a:lnTo>
                  <a:lnTo>
                    <a:pt x="298" y="308"/>
                  </a:lnTo>
                  <a:close/>
                  <a:moveTo>
                    <a:pt x="303" y="0"/>
                  </a:moveTo>
                  <a:cubicBezTo>
                    <a:pt x="247" y="0"/>
                    <a:pt x="194" y="15"/>
                    <a:pt x="144" y="46"/>
                  </a:cubicBezTo>
                  <a:cubicBezTo>
                    <a:pt x="36" y="106"/>
                    <a:pt x="1" y="213"/>
                    <a:pt x="1" y="332"/>
                  </a:cubicBezTo>
                  <a:lnTo>
                    <a:pt x="1" y="1130"/>
                  </a:lnTo>
                  <a:cubicBezTo>
                    <a:pt x="1" y="1249"/>
                    <a:pt x="60" y="1356"/>
                    <a:pt x="144" y="1416"/>
                  </a:cubicBezTo>
                  <a:cubicBezTo>
                    <a:pt x="203" y="1440"/>
                    <a:pt x="263" y="1451"/>
                    <a:pt x="322" y="1451"/>
                  </a:cubicBezTo>
                  <a:cubicBezTo>
                    <a:pt x="370" y="1451"/>
                    <a:pt x="429" y="1440"/>
                    <a:pt x="477" y="1428"/>
                  </a:cubicBezTo>
                  <a:lnTo>
                    <a:pt x="1275" y="1023"/>
                  </a:lnTo>
                  <a:cubicBezTo>
                    <a:pt x="1382" y="963"/>
                    <a:pt x="1453" y="856"/>
                    <a:pt x="1453" y="725"/>
                  </a:cubicBezTo>
                  <a:cubicBezTo>
                    <a:pt x="1453" y="594"/>
                    <a:pt x="1370" y="487"/>
                    <a:pt x="1263" y="427"/>
                  </a:cubicBezTo>
                  <a:lnTo>
                    <a:pt x="453" y="35"/>
                  </a:lnTo>
                  <a:cubicBezTo>
                    <a:pt x="403" y="12"/>
                    <a:pt x="352" y="0"/>
                    <a:pt x="303" y="0"/>
                  </a:cubicBezTo>
                  <a:close/>
                </a:path>
              </a:pathLst>
            </a:custGeom>
            <a:grpFill/>
            <a:ln>
              <a:noFill/>
            </a:ln>
          </p:spPr>
          <p:txBody>
            <a:bodyPr spcFirstLastPara="1" wrap="square" lIns="91425" tIns="91425" rIns="91425" bIns="91425" anchor="ctr" anchorCtr="0">
              <a:noAutofit/>
            </a:bodyPr>
            <a:lstStyle/>
            <a:p>
              <a:endParaRPr dirty="0"/>
            </a:p>
          </p:txBody>
        </p:sp>
        <p:sp>
          <p:nvSpPr>
            <p:cNvPr id="49" name="Google Shape;11540;p69">
              <a:extLst>
                <a:ext uri="{FF2B5EF4-FFF2-40B4-BE49-F238E27FC236}">
                  <a16:creationId xmlns:a16="http://schemas.microsoft.com/office/drawing/2014/main" id="{33CDAFAB-659C-7A6F-B0A3-BD4036F1661D}"/>
                </a:ext>
              </a:extLst>
            </p:cNvPr>
            <p:cNvSpPr/>
            <p:nvPr/>
          </p:nvSpPr>
          <p:spPr>
            <a:xfrm>
              <a:off x="6497016" y="3916233"/>
              <a:ext cx="117424" cy="96242"/>
            </a:xfrm>
            <a:custGeom>
              <a:avLst/>
              <a:gdLst/>
              <a:ahLst/>
              <a:cxnLst/>
              <a:rect l="l" t="t" r="r" b="b"/>
              <a:pathLst>
                <a:path w="3692" h="3026" extrusionOk="0">
                  <a:moveTo>
                    <a:pt x="2858" y="299"/>
                  </a:moveTo>
                  <a:cubicBezTo>
                    <a:pt x="3144" y="299"/>
                    <a:pt x="3382" y="537"/>
                    <a:pt x="3382" y="822"/>
                  </a:cubicBezTo>
                  <a:lnTo>
                    <a:pt x="3382" y="2180"/>
                  </a:lnTo>
                  <a:cubicBezTo>
                    <a:pt x="3382" y="2454"/>
                    <a:pt x="3144" y="2692"/>
                    <a:pt x="2858" y="2692"/>
                  </a:cubicBezTo>
                  <a:lnTo>
                    <a:pt x="834" y="2692"/>
                  </a:lnTo>
                  <a:cubicBezTo>
                    <a:pt x="560" y="2692"/>
                    <a:pt x="322" y="2454"/>
                    <a:pt x="322" y="2180"/>
                  </a:cubicBezTo>
                  <a:lnTo>
                    <a:pt x="322" y="822"/>
                  </a:lnTo>
                  <a:cubicBezTo>
                    <a:pt x="322" y="537"/>
                    <a:pt x="560" y="299"/>
                    <a:pt x="834" y="299"/>
                  </a:cubicBezTo>
                  <a:close/>
                  <a:moveTo>
                    <a:pt x="834" y="1"/>
                  </a:moveTo>
                  <a:cubicBezTo>
                    <a:pt x="381" y="1"/>
                    <a:pt x="0" y="370"/>
                    <a:pt x="0" y="834"/>
                  </a:cubicBezTo>
                  <a:lnTo>
                    <a:pt x="0" y="2192"/>
                  </a:lnTo>
                  <a:cubicBezTo>
                    <a:pt x="0" y="2656"/>
                    <a:pt x="381" y="3025"/>
                    <a:pt x="834" y="3025"/>
                  </a:cubicBezTo>
                  <a:lnTo>
                    <a:pt x="2858" y="3025"/>
                  </a:lnTo>
                  <a:cubicBezTo>
                    <a:pt x="3322" y="3025"/>
                    <a:pt x="3691" y="2656"/>
                    <a:pt x="3691" y="2192"/>
                  </a:cubicBezTo>
                  <a:lnTo>
                    <a:pt x="3691" y="834"/>
                  </a:lnTo>
                  <a:cubicBezTo>
                    <a:pt x="3691" y="370"/>
                    <a:pt x="3322" y="1"/>
                    <a:pt x="2858" y="1"/>
                  </a:cubicBezTo>
                  <a:close/>
                </a:path>
              </a:pathLst>
            </a:custGeom>
            <a:grpFill/>
            <a:ln>
              <a:noFill/>
            </a:ln>
          </p:spPr>
          <p:txBody>
            <a:bodyPr spcFirstLastPara="1" wrap="square" lIns="91425" tIns="91425" rIns="91425" bIns="91425" anchor="ctr" anchorCtr="0">
              <a:noAutofit/>
            </a:bodyPr>
            <a:lstStyle/>
            <a:p>
              <a:endParaRPr dirty="0"/>
            </a:p>
          </p:txBody>
        </p:sp>
      </p:grpSp>
      <p:sp>
        <p:nvSpPr>
          <p:cNvPr id="53" name="Google Shape;8910;p65">
            <a:extLst>
              <a:ext uri="{FF2B5EF4-FFF2-40B4-BE49-F238E27FC236}">
                <a16:creationId xmlns:a16="http://schemas.microsoft.com/office/drawing/2014/main" id="{DDD7F609-BD9A-9DAF-632F-D1DBD41BC6B7}"/>
              </a:ext>
            </a:extLst>
          </p:cNvPr>
          <p:cNvSpPr/>
          <p:nvPr/>
        </p:nvSpPr>
        <p:spPr>
          <a:xfrm>
            <a:off x="5348527" y="1264843"/>
            <a:ext cx="691943" cy="637966"/>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191919"/>
          </a:solidFill>
          <a:ln>
            <a:noFill/>
          </a:ln>
        </p:spPr>
        <p:txBody>
          <a:bodyPr spcFirstLastPara="1" wrap="square" lIns="91425" tIns="91425" rIns="91425" bIns="91425" anchor="ctr" anchorCtr="0">
            <a:noAutofit/>
          </a:bodyPr>
          <a:lstStyle/>
          <a:p>
            <a:endParaRPr dirty="0"/>
          </a:p>
        </p:txBody>
      </p:sp>
      <p:grpSp>
        <p:nvGrpSpPr>
          <p:cNvPr id="54" name="Google Shape;12123;p71">
            <a:extLst>
              <a:ext uri="{FF2B5EF4-FFF2-40B4-BE49-F238E27FC236}">
                <a16:creationId xmlns:a16="http://schemas.microsoft.com/office/drawing/2014/main" id="{50A6F23E-C544-BF72-245E-4358CAA908E8}"/>
              </a:ext>
            </a:extLst>
          </p:cNvPr>
          <p:cNvGrpSpPr/>
          <p:nvPr/>
        </p:nvGrpSpPr>
        <p:grpSpPr>
          <a:xfrm>
            <a:off x="5332723" y="2973894"/>
            <a:ext cx="671620" cy="598442"/>
            <a:chOff x="1327676" y="2910480"/>
            <a:chExt cx="347934" cy="310024"/>
          </a:xfrm>
          <a:solidFill>
            <a:srgbClr val="191919"/>
          </a:solidFill>
        </p:grpSpPr>
        <p:sp>
          <p:nvSpPr>
            <p:cNvPr id="55" name="Google Shape;12124;p71">
              <a:extLst>
                <a:ext uri="{FF2B5EF4-FFF2-40B4-BE49-F238E27FC236}">
                  <a16:creationId xmlns:a16="http://schemas.microsoft.com/office/drawing/2014/main" id="{A1F737E1-6C5B-D76C-1BD9-86343BBBE4D8}"/>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noFill/>
            </a:ln>
          </p:spPr>
          <p:txBody>
            <a:bodyPr spcFirstLastPara="1" wrap="square" lIns="91425" tIns="91425" rIns="91425" bIns="91425" anchor="ctr" anchorCtr="0">
              <a:noAutofit/>
            </a:bodyPr>
            <a:lstStyle/>
            <a:p>
              <a:endParaRPr dirty="0"/>
            </a:p>
          </p:txBody>
        </p:sp>
        <p:sp>
          <p:nvSpPr>
            <p:cNvPr id="56" name="Google Shape;12125;p71">
              <a:extLst>
                <a:ext uri="{FF2B5EF4-FFF2-40B4-BE49-F238E27FC236}">
                  <a16:creationId xmlns:a16="http://schemas.microsoft.com/office/drawing/2014/main" id="{1653506B-E888-BFE4-C8FE-FC1A1805D740}"/>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noFill/>
            </a:ln>
          </p:spPr>
          <p:txBody>
            <a:bodyPr spcFirstLastPara="1" wrap="square" lIns="91425" tIns="91425" rIns="91425" bIns="91425" anchor="ctr" anchorCtr="0">
              <a:noAutofit/>
            </a:bodyPr>
            <a:lstStyle/>
            <a:p>
              <a:endParaRPr dirty="0"/>
            </a:p>
          </p:txBody>
        </p:sp>
        <p:sp>
          <p:nvSpPr>
            <p:cNvPr id="57" name="Google Shape;12126;p71">
              <a:extLst>
                <a:ext uri="{FF2B5EF4-FFF2-40B4-BE49-F238E27FC236}">
                  <a16:creationId xmlns:a16="http://schemas.microsoft.com/office/drawing/2014/main" id="{5DCD8F37-A114-DCB3-2A4F-5CA0575F8ECF}"/>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noFill/>
            </a:ln>
          </p:spPr>
          <p:txBody>
            <a:bodyPr spcFirstLastPara="1" wrap="square" lIns="91425" tIns="91425" rIns="91425" bIns="91425" anchor="ctr" anchorCtr="0">
              <a:noAutofit/>
            </a:bodyPr>
            <a:lstStyle/>
            <a:p>
              <a:endParaRPr dirty="0"/>
            </a:p>
          </p:txBody>
        </p:sp>
        <p:sp>
          <p:nvSpPr>
            <p:cNvPr id="58" name="Google Shape;12127;p71">
              <a:extLst>
                <a:ext uri="{FF2B5EF4-FFF2-40B4-BE49-F238E27FC236}">
                  <a16:creationId xmlns:a16="http://schemas.microsoft.com/office/drawing/2014/main" id="{93D9CD1A-B021-14A5-8995-8B05AF5533E8}"/>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noFill/>
            </a:ln>
          </p:spPr>
          <p:txBody>
            <a:bodyPr spcFirstLastPara="1" wrap="square" lIns="91425" tIns="91425" rIns="91425" bIns="91425" anchor="ctr" anchorCtr="0">
              <a:noAutofit/>
            </a:bodyPr>
            <a:lstStyle/>
            <a:p>
              <a:endParaRPr dirty="0"/>
            </a:p>
          </p:txBody>
        </p:sp>
        <p:sp>
          <p:nvSpPr>
            <p:cNvPr id="59" name="Google Shape;12128;p71">
              <a:extLst>
                <a:ext uri="{FF2B5EF4-FFF2-40B4-BE49-F238E27FC236}">
                  <a16:creationId xmlns:a16="http://schemas.microsoft.com/office/drawing/2014/main" id="{87A9C73B-81B7-9743-207E-495CFAA92D47}"/>
                </a:ext>
              </a:extLst>
            </p:cNvPr>
            <p:cNvSpPr/>
            <p:nvPr/>
          </p:nvSpPr>
          <p:spPr>
            <a:xfrm flipV="1">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noFill/>
            </a:ln>
          </p:spPr>
          <p:txBody>
            <a:bodyPr spcFirstLastPara="1" wrap="square" lIns="91425" tIns="91425" rIns="91425" bIns="91425" anchor="ctr" anchorCtr="0">
              <a:noAutofit/>
            </a:bodyPr>
            <a:lstStyle/>
            <a:p>
              <a:endParaRPr dirty="0"/>
            </a:p>
          </p:txBody>
        </p:sp>
      </p:grpSp>
      <p:grpSp>
        <p:nvGrpSpPr>
          <p:cNvPr id="449" name="Google Shape;12250;p71">
            <a:extLst>
              <a:ext uri="{FF2B5EF4-FFF2-40B4-BE49-F238E27FC236}">
                <a16:creationId xmlns:a16="http://schemas.microsoft.com/office/drawing/2014/main" id="{C6D3EC7B-A6E5-60D8-CEF8-C069E18C8A46}"/>
              </a:ext>
            </a:extLst>
          </p:cNvPr>
          <p:cNvGrpSpPr/>
          <p:nvPr/>
        </p:nvGrpSpPr>
        <p:grpSpPr>
          <a:xfrm>
            <a:off x="5322719" y="3762130"/>
            <a:ext cx="679047" cy="679517"/>
            <a:chOff x="4206763" y="2450951"/>
            <a:chExt cx="322151" cy="322374"/>
          </a:xfrm>
          <a:solidFill>
            <a:srgbClr val="191919"/>
          </a:solidFill>
        </p:grpSpPr>
        <p:sp>
          <p:nvSpPr>
            <p:cNvPr id="450" name="Google Shape;12251;p71">
              <a:extLst>
                <a:ext uri="{FF2B5EF4-FFF2-40B4-BE49-F238E27FC236}">
                  <a16:creationId xmlns:a16="http://schemas.microsoft.com/office/drawing/2014/main" id="{06FD850E-EEA8-045F-FC6B-C3918B3A2691}"/>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grpFill/>
            <a:ln>
              <a:noFill/>
            </a:ln>
          </p:spPr>
          <p:txBody>
            <a:bodyPr spcFirstLastPara="1" wrap="square" lIns="91425" tIns="91425" rIns="91425" bIns="91425" anchor="ctr" anchorCtr="0">
              <a:noAutofit/>
            </a:bodyPr>
            <a:lstStyle/>
            <a:p>
              <a:endParaRPr dirty="0"/>
            </a:p>
          </p:txBody>
        </p:sp>
        <p:sp>
          <p:nvSpPr>
            <p:cNvPr id="451" name="Google Shape;12252;p71">
              <a:extLst>
                <a:ext uri="{FF2B5EF4-FFF2-40B4-BE49-F238E27FC236}">
                  <a16:creationId xmlns:a16="http://schemas.microsoft.com/office/drawing/2014/main" id="{1B62F303-4F30-325E-E035-87244AC3F670}"/>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grpFill/>
            <a:ln>
              <a:noFill/>
            </a:ln>
          </p:spPr>
          <p:txBody>
            <a:bodyPr spcFirstLastPara="1" wrap="square" lIns="91425" tIns="91425" rIns="91425" bIns="91425" anchor="ctr" anchorCtr="0">
              <a:noAutofit/>
            </a:bodyPr>
            <a:lstStyle/>
            <a:p>
              <a:endParaRPr dirty="0"/>
            </a:p>
          </p:txBody>
        </p:sp>
      </p:grpSp>
    </p:spTree>
    <p:extLst>
      <p:ext uri="{BB962C8B-B14F-4D97-AF65-F5344CB8AC3E}">
        <p14:creationId xmlns:p14="http://schemas.microsoft.com/office/powerpoint/2010/main" val="3200615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ANALYSIS </a:t>
            </a:r>
            <a:r>
              <a:rPr lang="en" dirty="0">
                <a:ln>
                  <a:solidFill>
                    <a:srgbClr val="191919"/>
                  </a:solidFill>
                </a:ln>
                <a:solidFill>
                  <a:srgbClr val="F59BA3"/>
                </a:solidFill>
              </a:rPr>
              <a:t>FOCI</a:t>
            </a:r>
            <a:endParaRPr dirty="0">
              <a:ln>
                <a:solidFill>
                  <a:srgbClr val="191919"/>
                </a:solidFill>
              </a:ln>
              <a:solidFill>
                <a:srgbClr val="F59BA3"/>
              </a:solidFill>
            </a:endParaRPr>
          </a:p>
        </p:txBody>
      </p:sp>
      <p:sp>
        <p:nvSpPr>
          <p:cNvPr id="209" name="Google Shape;209;p33"/>
          <p:cNvSpPr txBox="1">
            <a:spLocks noGrp="1"/>
          </p:cNvSpPr>
          <p:nvPr>
            <p:ph type="subTitle" idx="1"/>
          </p:nvPr>
        </p:nvSpPr>
        <p:spPr>
          <a:xfrm>
            <a:off x="1716621" y="1467390"/>
            <a:ext cx="6062131" cy="463026"/>
          </a:xfrm>
          <a:prstGeom prst="rect">
            <a:avLst/>
          </a:prstGeom>
        </p:spPr>
        <p:txBody>
          <a:bodyPr spcFirstLastPara="1" wrap="square" lIns="91425" tIns="91425" rIns="91425" bIns="91425" anchor="ctr" anchorCtr="0">
            <a:noAutofit/>
          </a:bodyPr>
          <a:lstStyle/>
          <a:p>
            <a:pPr marL="0" indent="0"/>
            <a:r>
              <a:rPr lang="en" dirty="0"/>
              <a:t>Where are our customers and where generates the most revenue?</a:t>
            </a:r>
            <a:endParaRPr dirty="0"/>
          </a:p>
        </p:txBody>
      </p:sp>
      <p:sp>
        <p:nvSpPr>
          <p:cNvPr id="210" name="Google Shape;210;p33"/>
          <p:cNvSpPr txBox="1">
            <a:spLocks noGrp="1"/>
          </p:cNvSpPr>
          <p:nvPr>
            <p:ph type="subTitle" idx="2"/>
          </p:nvPr>
        </p:nvSpPr>
        <p:spPr>
          <a:xfrm>
            <a:off x="1716620" y="2341645"/>
            <a:ext cx="6062130" cy="299498"/>
          </a:xfrm>
          <a:prstGeom prst="rect">
            <a:avLst/>
          </a:prstGeom>
        </p:spPr>
        <p:txBody>
          <a:bodyPr spcFirstLastPara="1" wrap="square" lIns="91425" tIns="91425" rIns="91425" bIns="91425" anchor="ctr" anchorCtr="0">
            <a:noAutofit/>
          </a:bodyPr>
          <a:lstStyle/>
          <a:p>
            <a:pPr marL="0" indent="0"/>
            <a:r>
              <a:rPr lang="en-GB" dirty="0"/>
              <a:t>How much extra are top customers spending?</a:t>
            </a:r>
          </a:p>
        </p:txBody>
      </p:sp>
      <p:sp>
        <p:nvSpPr>
          <p:cNvPr id="211" name="Google Shape;211;p33"/>
          <p:cNvSpPr txBox="1">
            <a:spLocks noGrp="1"/>
          </p:cNvSpPr>
          <p:nvPr>
            <p:ph type="subTitle" idx="3"/>
          </p:nvPr>
        </p:nvSpPr>
        <p:spPr>
          <a:xfrm>
            <a:off x="1716619" y="4075991"/>
            <a:ext cx="5233500" cy="349200"/>
          </a:xfrm>
          <a:prstGeom prst="rect">
            <a:avLst/>
          </a:prstGeom>
        </p:spPr>
        <p:txBody>
          <a:bodyPr spcFirstLastPara="1" wrap="square" lIns="91425" tIns="91425" rIns="91425" bIns="91425" anchor="ctr" anchorCtr="0">
            <a:noAutofit/>
          </a:bodyPr>
          <a:lstStyle/>
          <a:p>
            <a:pPr marL="0" indent="0"/>
            <a:r>
              <a:rPr lang="en" dirty="0"/>
              <a:t>How does age rating affect most rental income?</a:t>
            </a:r>
            <a:endParaRPr dirty="0"/>
          </a:p>
        </p:txBody>
      </p:sp>
      <p:sp>
        <p:nvSpPr>
          <p:cNvPr id="212" name="Google Shape;212;p33"/>
          <p:cNvSpPr txBox="1">
            <a:spLocks noGrp="1"/>
          </p:cNvSpPr>
          <p:nvPr>
            <p:ph type="subTitle" idx="4"/>
          </p:nvPr>
        </p:nvSpPr>
        <p:spPr>
          <a:xfrm>
            <a:off x="1716619" y="3213854"/>
            <a:ext cx="5233500" cy="349200"/>
          </a:xfrm>
          <a:prstGeom prst="rect">
            <a:avLst/>
          </a:prstGeom>
        </p:spPr>
        <p:txBody>
          <a:bodyPr spcFirstLastPara="1" wrap="square" lIns="91425" tIns="91425" rIns="91425" bIns="91425" anchor="ctr" anchorCtr="0">
            <a:noAutofit/>
          </a:bodyPr>
          <a:lstStyle/>
          <a:p>
            <a:pPr marL="0" indent="0"/>
            <a:r>
              <a:rPr lang="en-GB" dirty="0"/>
              <a:t>Which types of film are most popular?</a:t>
            </a:r>
          </a:p>
        </p:txBody>
      </p:sp>
      <p:sp>
        <p:nvSpPr>
          <p:cNvPr id="213" name="Google Shape;213;p33"/>
          <p:cNvSpPr txBox="1">
            <a:spLocks noGrp="1"/>
          </p:cNvSpPr>
          <p:nvPr>
            <p:ph type="title"/>
          </p:nvPr>
        </p:nvSpPr>
        <p:spPr>
          <a:xfrm>
            <a:off x="807250" y="1196916"/>
            <a:ext cx="733500" cy="733500"/>
          </a:xfrm>
          <a:prstGeom prst="rect">
            <a:avLst/>
          </a:prstGeom>
        </p:spPr>
        <p:txBody>
          <a:bodyPr spcFirstLastPara="1" wrap="square" lIns="91425" tIns="91425" rIns="91425" bIns="91425" anchor="ctr" anchorCtr="0">
            <a:noAutofit/>
          </a:bodyPr>
          <a:lstStyle/>
          <a:p>
            <a:r>
              <a:rPr lang="en" dirty="0">
                <a:solidFill>
                  <a:srgbClr val="191919"/>
                </a:solidFill>
              </a:rPr>
              <a:t>01</a:t>
            </a:r>
            <a:endParaRPr dirty="0">
              <a:solidFill>
                <a:srgbClr val="191919"/>
              </a:solidFill>
            </a:endParaRPr>
          </a:p>
        </p:txBody>
      </p:sp>
      <p:sp>
        <p:nvSpPr>
          <p:cNvPr id="214" name="Google Shape;214;p33"/>
          <p:cNvSpPr txBox="1">
            <a:spLocks noGrp="1"/>
          </p:cNvSpPr>
          <p:nvPr>
            <p:ph type="title" idx="5"/>
          </p:nvPr>
        </p:nvSpPr>
        <p:spPr>
          <a:xfrm>
            <a:off x="807250" y="2936683"/>
            <a:ext cx="731400" cy="731400"/>
          </a:xfrm>
          <a:prstGeom prst="rect">
            <a:avLst/>
          </a:prstGeom>
        </p:spPr>
        <p:txBody>
          <a:bodyPr spcFirstLastPara="1" wrap="square" lIns="91425" tIns="91425" rIns="91425" bIns="91425" anchor="ctr" anchorCtr="0">
            <a:noAutofit/>
          </a:bodyPr>
          <a:lstStyle/>
          <a:p>
            <a:r>
              <a:rPr lang="en" dirty="0">
                <a:solidFill>
                  <a:srgbClr val="191919"/>
                </a:solidFill>
              </a:rPr>
              <a:t>03</a:t>
            </a:r>
            <a:endParaRPr dirty="0">
              <a:solidFill>
                <a:srgbClr val="191919"/>
              </a:solidFill>
            </a:endParaRPr>
          </a:p>
        </p:txBody>
      </p:sp>
      <p:sp>
        <p:nvSpPr>
          <p:cNvPr id="215" name="Google Shape;215;p33"/>
          <p:cNvSpPr txBox="1">
            <a:spLocks noGrp="1"/>
          </p:cNvSpPr>
          <p:nvPr>
            <p:ph type="title" idx="6"/>
          </p:nvPr>
        </p:nvSpPr>
        <p:spPr>
          <a:xfrm>
            <a:off x="807250" y="2067849"/>
            <a:ext cx="731400" cy="731400"/>
          </a:xfrm>
          <a:prstGeom prst="rect">
            <a:avLst/>
          </a:prstGeom>
        </p:spPr>
        <p:txBody>
          <a:bodyPr spcFirstLastPara="1" wrap="square" lIns="91425" tIns="91425" rIns="91425" bIns="91425" anchor="ctr" anchorCtr="0">
            <a:noAutofit/>
          </a:bodyPr>
          <a:lstStyle/>
          <a:p>
            <a:r>
              <a:rPr lang="en" dirty="0">
                <a:solidFill>
                  <a:srgbClr val="191919"/>
                </a:solidFill>
              </a:rPr>
              <a:t>02</a:t>
            </a:r>
            <a:endParaRPr dirty="0">
              <a:solidFill>
                <a:srgbClr val="191919"/>
              </a:solidFill>
            </a:endParaRPr>
          </a:p>
        </p:txBody>
      </p:sp>
      <p:sp>
        <p:nvSpPr>
          <p:cNvPr id="216" name="Google Shape;216;p33"/>
          <p:cNvSpPr txBox="1">
            <a:spLocks noGrp="1"/>
          </p:cNvSpPr>
          <p:nvPr>
            <p:ph type="title" idx="7"/>
          </p:nvPr>
        </p:nvSpPr>
        <p:spPr>
          <a:xfrm>
            <a:off x="807250" y="3805517"/>
            <a:ext cx="731400" cy="731400"/>
          </a:xfrm>
          <a:prstGeom prst="rect">
            <a:avLst/>
          </a:prstGeom>
        </p:spPr>
        <p:txBody>
          <a:bodyPr spcFirstLastPara="1" wrap="square" lIns="91425" tIns="91425" rIns="91425" bIns="91425" anchor="ctr" anchorCtr="0">
            <a:noAutofit/>
          </a:bodyPr>
          <a:lstStyle/>
          <a:p>
            <a:r>
              <a:rPr lang="en" dirty="0">
                <a:solidFill>
                  <a:srgbClr val="191919"/>
                </a:solidFill>
              </a:rPr>
              <a:t>04</a:t>
            </a:r>
            <a:endParaRPr dirty="0">
              <a:solidFill>
                <a:srgbClr val="191919"/>
              </a:solidFill>
            </a:endParaRPr>
          </a:p>
        </p:txBody>
      </p:sp>
      <p:sp>
        <p:nvSpPr>
          <p:cNvPr id="217" name="Google Shape;217;p33"/>
          <p:cNvSpPr txBox="1">
            <a:spLocks noGrp="1"/>
          </p:cNvSpPr>
          <p:nvPr>
            <p:ph type="subTitle" idx="8"/>
          </p:nvPr>
        </p:nvSpPr>
        <p:spPr>
          <a:xfrm>
            <a:off x="1716619" y="1196916"/>
            <a:ext cx="5233500" cy="447600"/>
          </a:xfrm>
          <a:prstGeom prst="rect">
            <a:avLst/>
          </a:prstGeom>
        </p:spPr>
        <p:txBody>
          <a:bodyPr spcFirstLastPara="1" wrap="square" lIns="91425" tIns="91425" rIns="91425" bIns="91425" anchor="b" anchorCtr="0">
            <a:noAutofit/>
          </a:bodyPr>
          <a:lstStyle/>
          <a:p>
            <a:pPr marL="0" indent="0"/>
            <a:r>
              <a:rPr lang="en" dirty="0">
                <a:ln>
                  <a:solidFill>
                    <a:srgbClr val="191919"/>
                  </a:solidFill>
                </a:ln>
                <a:solidFill>
                  <a:srgbClr val="F59BA3"/>
                </a:solidFill>
              </a:rPr>
              <a:t>LOCATIONS</a:t>
            </a:r>
            <a:endParaRPr dirty="0">
              <a:ln>
                <a:solidFill>
                  <a:srgbClr val="191919"/>
                </a:solidFill>
              </a:ln>
              <a:solidFill>
                <a:srgbClr val="F59BA3"/>
              </a:solidFill>
            </a:endParaRPr>
          </a:p>
        </p:txBody>
      </p:sp>
      <p:sp>
        <p:nvSpPr>
          <p:cNvPr id="218" name="Google Shape;218;p33"/>
          <p:cNvSpPr txBox="1">
            <a:spLocks noGrp="1"/>
          </p:cNvSpPr>
          <p:nvPr>
            <p:ph type="subTitle" idx="9"/>
          </p:nvPr>
        </p:nvSpPr>
        <p:spPr>
          <a:xfrm>
            <a:off x="1716619" y="3805517"/>
            <a:ext cx="5233500" cy="447600"/>
          </a:xfrm>
          <a:prstGeom prst="rect">
            <a:avLst/>
          </a:prstGeom>
        </p:spPr>
        <p:txBody>
          <a:bodyPr spcFirstLastPara="1" wrap="square" lIns="91425" tIns="91425" rIns="91425" bIns="91425" anchor="b" anchorCtr="0">
            <a:noAutofit/>
          </a:bodyPr>
          <a:lstStyle/>
          <a:p>
            <a:pPr marL="0" indent="0"/>
            <a:r>
              <a:rPr lang="en" dirty="0">
                <a:ln>
                  <a:solidFill>
                    <a:srgbClr val="191919"/>
                  </a:solidFill>
                </a:ln>
                <a:solidFill>
                  <a:srgbClr val="F59BA3"/>
                </a:solidFill>
              </a:rPr>
              <a:t>RATINGS</a:t>
            </a:r>
            <a:endParaRPr dirty="0">
              <a:ln>
                <a:solidFill>
                  <a:srgbClr val="191919"/>
                </a:solidFill>
              </a:ln>
              <a:solidFill>
                <a:srgbClr val="F59BA3"/>
              </a:solidFill>
            </a:endParaRPr>
          </a:p>
        </p:txBody>
      </p:sp>
      <p:sp>
        <p:nvSpPr>
          <p:cNvPr id="219" name="Google Shape;219;p33"/>
          <p:cNvSpPr txBox="1">
            <a:spLocks noGrp="1"/>
          </p:cNvSpPr>
          <p:nvPr>
            <p:ph type="subTitle" idx="13"/>
          </p:nvPr>
        </p:nvSpPr>
        <p:spPr>
          <a:xfrm>
            <a:off x="1716619" y="2067458"/>
            <a:ext cx="5233500" cy="447600"/>
          </a:xfrm>
          <a:prstGeom prst="rect">
            <a:avLst/>
          </a:prstGeom>
        </p:spPr>
        <p:txBody>
          <a:bodyPr spcFirstLastPara="1" wrap="square" lIns="91425" tIns="91425" rIns="91425" bIns="91425" anchor="b" anchorCtr="0">
            <a:noAutofit/>
          </a:bodyPr>
          <a:lstStyle/>
          <a:p>
            <a:pPr marL="0" indent="0"/>
            <a:r>
              <a:rPr lang="en" dirty="0">
                <a:ln>
                  <a:solidFill>
                    <a:srgbClr val="191919"/>
                  </a:solidFill>
                </a:ln>
                <a:solidFill>
                  <a:srgbClr val="F59BA3"/>
                </a:solidFill>
              </a:rPr>
              <a:t>CUSTOMERS</a:t>
            </a:r>
            <a:endParaRPr dirty="0">
              <a:ln>
                <a:solidFill>
                  <a:srgbClr val="191919"/>
                </a:solidFill>
              </a:ln>
              <a:solidFill>
                <a:srgbClr val="F59BA3"/>
              </a:solidFill>
            </a:endParaRPr>
          </a:p>
        </p:txBody>
      </p:sp>
      <p:sp>
        <p:nvSpPr>
          <p:cNvPr id="220" name="Google Shape;220;p33"/>
          <p:cNvSpPr txBox="1">
            <a:spLocks noGrp="1"/>
          </p:cNvSpPr>
          <p:nvPr>
            <p:ph type="subTitle" idx="14"/>
          </p:nvPr>
        </p:nvSpPr>
        <p:spPr>
          <a:xfrm>
            <a:off x="1716619" y="2940854"/>
            <a:ext cx="5233500" cy="447600"/>
          </a:xfrm>
          <a:prstGeom prst="rect">
            <a:avLst/>
          </a:prstGeom>
        </p:spPr>
        <p:txBody>
          <a:bodyPr spcFirstLastPara="1" wrap="square" lIns="91425" tIns="91425" rIns="91425" bIns="91425" anchor="b" anchorCtr="0">
            <a:noAutofit/>
          </a:bodyPr>
          <a:lstStyle/>
          <a:p>
            <a:pPr marL="0" indent="0"/>
            <a:r>
              <a:rPr lang="en" dirty="0">
                <a:ln>
                  <a:solidFill>
                    <a:srgbClr val="191919"/>
                  </a:solidFill>
                </a:ln>
                <a:solidFill>
                  <a:srgbClr val="F59BA3"/>
                </a:solidFill>
              </a:rPr>
              <a:t>GENRES</a:t>
            </a:r>
            <a:endParaRPr dirty="0">
              <a:ln>
                <a:solidFill>
                  <a:srgbClr val="191919"/>
                </a:solidFill>
              </a:ln>
              <a:solidFill>
                <a:srgbClr val="F59BA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subTitle" idx="1"/>
          </p:nvPr>
        </p:nvSpPr>
        <p:spPr>
          <a:xfrm>
            <a:off x="2195950" y="3269575"/>
            <a:ext cx="3631800" cy="533700"/>
          </a:xfrm>
          <a:prstGeom prst="rect">
            <a:avLst/>
          </a:prstGeom>
        </p:spPr>
        <p:txBody>
          <a:bodyPr spcFirstLastPara="1" wrap="square" lIns="91425" tIns="91425" rIns="91425" bIns="91425" anchor="ctr" anchorCtr="0">
            <a:noAutofit/>
          </a:bodyPr>
          <a:lstStyle/>
          <a:p>
            <a:pPr marL="0" indent="0"/>
            <a:r>
              <a:rPr lang="en-GB" sz="1200" dirty="0"/>
              <a:t>Where are our customers, and where generates the most revenue?</a:t>
            </a:r>
          </a:p>
        </p:txBody>
      </p:sp>
      <p:sp>
        <p:nvSpPr>
          <p:cNvPr id="233" name="Google Shape;233;p35"/>
          <p:cNvSpPr txBox="1">
            <a:spLocks noGrp="1"/>
          </p:cNvSpPr>
          <p:nvPr>
            <p:ph type="title"/>
          </p:nvPr>
        </p:nvSpPr>
        <p:spPr>
          <a:xfrm>
            <a:off x="2195938" y="2011675"/>
            <a:ext cx="4001400" cy="1095600"/>
          </a:xfrm>
          <a:prstGeom prst="rect">
            <a:avLst/>
          </a:prstGeom>
        </p:spPr>
        <p:txBody>
          <a:bodyPr spcFirstLastPara="1" wrap="square" lIns="91425" tIns="91425" rIns="91425" bIns="91425" anchor="ctr" anchorCtr="0">
            <a:noAutofit/>
          </a:bodyPr>
          <a:lstStyle/>
          <a:p>
            <a:r>
              <a:rPr lang="en-GB" dirty="0"/>
              <a:t>LOCATIONS</a:t>
            </a:r>
          </a:p>
        </p:txBody>
      </p:sp>
      <p:sp>
        <p:nvSpPr>
          <p:cNvPr id="234" name="Google Shape;234;p35"/>
          <p:cNvSpPr txBox="1">
            <a:spLocks noGrp="1"/>
          </p:cNvSpPr>
          <p:nvPr>
            <p:ph type="title" idx="2"/>
          </p:nvPr>
        </p:nvSpPr>
        <p:spPr>
          <a:xfrm>
            <a:off x="772128" y="1924675"/>
            <a:ext cx="1268400" cy="1269600"/>
          </a:xfrm>
          <a:prstGeom prst="rect">
            <a:avLst/>
          </a:prstGeom>
        </p:spPr>
        <p:txBody>
          <a:bodyPr spcFirstLastPara="1" wrap="square" lIns="91425" tIns="91425" rIns="91425" bIns="91425" anchor="ctr" anchorCtr="0">
            <a:noAutofit/>
          </a:bodyPr>
          <a:lstStyle/>
          <a:p>
            <a:r>
              <a:rPr lang="en"/>
              <a:t>01</a:t>
            </a:r>
            <a:endParaRPr dirty="0"/>
          </a:p>
        </p:txBody>
      </p:sp>
      <p:pic>
        <p:nvPicPr>
          <p:cNvPr id="235" name="Google Shape;235;p35"/>
          <p:cNvPicPr preferRelativeResize="0"/>
          <p:nvPr/>
        </p:nvPicPr>
        <p:blipFill>
          <a:blip r:embed="rId3">
            <a:alphaModFix/>
          </a:blip>
          <a:stretch>
            <a:fillRect/>
          </a:stretch>
        </p:blipFill>
        <p:spPr>
          <a:xfrm>
            <a:off x="6292597" y="2338783"/>
            <a:ext cx="3094175" cy="28047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432" name="Google Shape;432;p4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r>
              <a:rPr lang="en" dirty="0"/>
              <a:t>WHERE ARE </a:t>
            </a:r>
            <a:r>
              <a:rPr lang="en" dirty="0">
                <a:ln>
                  <a:solidFill>
                    <a:srgbClr val="191919"/>
                  </a:solidFill>
                </a:ln>
                <a:solidFill>
                  <a:srgbClr val="F59BA3"/>
                </a:solidFill>
              </a:rPr>
              <a:t>CUSTOMERS</a:t>
            </a:r>
            <a:r>
              <a:rPr lang="en" dirty="0"/>
              <a:t> BASED?</a:t>
            </a:r>
            <a:endParaRPr dirty="0"/>
          </a:p>
        </p:txBody>
      </p:sp>
      <p:sp>
        <p:nvSpPr>
          <p:cNvPr id="433" name="Google Shape;433;p43"/>
          <p:cNvSpPr txBox="1"/>
          <p:nvPr/>
        </p:nvSpPr>
        <p:spPr>
          <a:xfrm>
            <a:off x="6456219" y="1694089"/>
            <a:ext cx="2314066" cy="2345332"/>
          </a:xfrm>
          <a:prstGeom prst="rect">
            <a:avLst/>
          </a:prstGeom>
          <a:noFill/>
          <a:ln>
            <a:noFill/>
          </a:ln>
        </p:spPr>
        <p:txBody>
          <a:bodyPr spcFirstLastPara="1" wrap="square" lIns="91425" tIns="91425" rIns="91425" bIns="91425" anchor="t" anchorCtr="0">
            <a:noAutofit/>
          </a:bodyPr>
          <a:lstStyle/>
          <a:p>
            <a:pPr algn="r"/>
            <a:r>
              <a:rPr lang="en-GB" dirty="0">
                <a:solidFill>
                  <a:schemeClr val="dk1"/>
                </a:solidFill>
                <a:latin typeface="Courier Prime"/>
                <a:ea typeface="Courier Prime"/>
                <a:cs typeface="Courier Prime"/>
                <a:sym typeface="Courier Prime"/>
              </a:rPr>
              <a:t>Rockbuster’s top 5 customer bases are:</a:t>
            </a:r>
          </a:p>
          <a:p>
            <a:pPr algn="r"/>
            <a:endParaRPr lang="en-GB" dirty="0">
              <a:solidFill>
                <a:schemeClr val="dk1"/>
              </a:solidFill>
              <a:latin typeface="Courier Prime"/>
              <a:ea typeface="Courier Prime"/>
              <a:cs typeface="Courier Prime"/>
              <a:sym typeface="Courier Prime"/>
            </a:endParaRPr>
          </a:p>
          <a:p>
            <a:pPr marL="342900" indent="-342900" algn="r">
              <a:buFont typeface="+mj-lt"/>
              <a:buAutoNum type="arabicPeriod"/>
            </a:pPr>
            <a:r>
              <a:rPr lang="en-GB" dirty="0">
                <a:solidFill>
                  <a:schemeClr val="dk1"/>
                </a:solidFill>
                <a:latin typeface="Courier Prime"/>
                <a:ea typeface="Courier Prime"/>
                <a:cs typeface="Courier Prime"/>
                <a:sym typeface="Courier Prime"/>
              </a:rPr>
              <a:t>India……………………	60</a:t>
            </a:r>
          </a:p>
          <a:p>
            <a:pPr marL="342900" indent="-342900" algn="r">
              <a:buFont typeface="+mj-lt"/>
              <a:buAutoNum type="arabicPeriod"/>
            </a:pPr>
            <a:r>
              <a:rPr lang="en-GB" dirty="0">
                <a:solidFill>
                  <a:schemeClr val="dk1"/>
                </a:solidFill>
                <a:latin typeface="Courier Prime"/>
                <a:ea typeface="Courier Prime"/>
                <a:cs typeface="Courier Prime"/>
                <a:sym typeface="Courier Prime"/>
              </a:rPr>
              <a:t>China……………………	53</a:t>
            </a:r>
          </a:p>
          <a:p>
            <a:pPr marL="342900" indent="-342900" algn="r">
              <a:buFont typeface="+mj-lt"/>
              <a:buAutoNum type="arabicPeriod"/>
            </a:pPr>
            <a:r>
              <a:rPr lang="en-GB" dirty="0">
                <a:solidFill>
                  <a:schemeClr val="dk1"/>
                </a:solidFill>
                <a:latin typeface="Courier Prime"/>
                <a:ea typeface="Courier Prime"/>
                <a:cs typeface="Courier Prime"/>
                <a:sym typeface="Courier Prime"/>
              </a:rPr>
              <a:t>USA…………………………	36</a:t>
            </a:r>
          </a:p>
          <a:p>
            <a:pPr marL="342900" indent="-342900" algn="r">
              <a:buFont typeface="+mj-lt"/>
              <a:buAutoNum type="arabicPeriod"/>
            </a:pPr>
            <a:r>
              <a:rPr lang="en-GB" dirty="0">
                <a:solidFill>
                  <a:schemeClr val="dk1"/>
                </a:solidFill>
                <a:latin typeface="Courier Prime"/>
                <a:ea typeface="Courier Prime"/>
                <a:cs typeface="Courier Prime"/>
                <a:sym typeface="Courier Prime"/>
              </a:rPr>
              <a:t>Japan……………………	31</a:t>
            </a:r>
          </a:p>
          <a:p>
            <a:pPr marL="342900" indent="-342900" algn="r">
              <a:buFont typeface="+mj-lt"/>
              <a:buAutoNum type="arabicPeriod"/>
            </a:pPr>
            <a:r>
              <a:rPr lang="en-GB" dirty="0">
                <a:solidFill>
                  <a:schemeClr val="dk1"/>
                </a:solidFill>
                <a:latin typeface="Courier Prime"/>
                <a:ea typeface="Courier Prime"/>
                <a:cs typeface="Courier Prime"/>
                <a:sym typeface="Courier Prime"/>
              </a:rPr>
              <a:t>Mexico…………………	30</a:t>
            </a:r>
          </a:p>
          <a:p>
            <a:pPr algn="r"/>
            <a:endParaRPr dirty="0">
              <a:solidFill>
                <a:schemeClr val="dk1"/>
              </a:solidFill>
              <a:latin typeface="Courier Prime"/>
              <a:ea typeface="Courier Prime"/>
              <a:cs typeface="Courier Prime"/>
              <a:sym typeface="Courier Prime"/>
            </a:endParaRPr>
          </a:p>
        </p:txBody>
      </p:sp>
      <p:sp>
        <p:nvSpPr>
          <p:cNvPr id="18" name="Google Shape;433;p43">
            <a:extLst>
              <a:ext uri="{FF2B5EF4-FFF2-40B4-BE49-F238E27FC236}">
                <a16:creationId xmlns:a16="http://schemas.microsoft.com/office/drawing/2014/main" id="{BACD24AE-D121-DC7E-AB1C-85751AE8CA1C}"/>
              </a:ext>
            </a:extLst>
          </p:cNvPr>
          <p:cNvSpPr txBox="1"/>
          <p:nvPr/>
        </p:nvSpPr>
        <p:spPr>
          <a:xfrm>
            <a:off x="1087592" y="1017725"/>
            <a:ext cx="7619991" cy="572700"/>
          </a:xfrm>
          <a:prstGeom prst="rect">
            <a:avLst/>
          </a:prstGeom>
          <a:noFill/>
          <a:ln>
            <a:noFill/>
          </a:ln>
        </p:spPr>
        <p:txBody>
          <a:bodyPr spcFirstLastPara="1" wrap="square" lIns="91425" tIns="91425" rIns="91425" bIns="91425" anchor="t" anchorCtr="0">
            <a:noAutofit/>
          </a:bodyPr>
          <a:lstStyle/>
          <a:p>
            <a:r>
              <a:rPr lang="en-GB" sz="1350" dirty="0">
                <a:solidFill>
                  <a:schemeClr val="dk1"/>
                </a:solidFill>
                <a:latin typeface="Courier Prime"/>
                <a:ea typeface="Courier Prime"/>
                <a:cs typeface="Courier Prime"/>
                <a:sym typeface="Courier Prime"/>
              </a:rPr>
              <a:t>The map shows the countries with at least 5 registered customers, and the total income generated from these locations.</a:t>
            </a:r>
            <a:endParaRPr sz="1350" dirty="0">
              <a:solidFill>
                <a:schemeClr val="dk1"/>
              </a:solidFill>
              <a:latin typeface="Courier Prime"/>
              <a:ea typeface="Courier Prime"/>
              <a:cs typeface="Courier Prime"/>
              <a:sym typeface="Courier Prime"/>
            </a:endParaRPr>
          </a:p>
        </p:txBody>
      </p:sp>
      <p:grpSp>
        <p:nvGrpSpPr>
          <p:cNvPr id="29" name="Group 28">
            <a:extLst>
              <a:ext uri="{FF2B5EF4-FFF2-40B4-BE49-F238E27FC236}">
                <a16:creationId xmlns:a16="http://schemas.microsoft.com/office/drawing/2014/main" id="{DD7F2E2D-9FFF-B330-8D3D-78B0F4EEED69}"/>
              </a:ext>
            </a:extLst>
          </p:cNvPr>
          <p:cNvGrpSpPr/>
          <p:nvPr/>
        </p:nvGrpSpPr>
        <p:grpSpPr>
          <a:xfrm>
            <a:off x="936297" y="4066541"/>
            <a:ext cx="2656983" cy="739305"/>
            <a:chOff x="1004714" y="4113005"/>
            <a:chExt cx="2656983" cy="739305"/>
          </a:xfrm>
        </p:grpSpPr>
        <p:pic>
          <p:nvPicPr>
            <p:cNvPr id="17" name="Picture 16">
              <a:extLst>
                <a:ext uri="{FF2B5EF4-FFF2-40B4-BE49-F238E27FC236}">
                  <a16:creationId xmlns:a16="http://schemas.microsoft.com/office/drawing/2014/main" id="{FD20CF36-0DE4-1D94-F8B2-6511595FC9D7}"/>
                </a:ext>
              </a:extLst>
            </p:cNvPr>
            <p:cNvPicPr>
              <a:picLocks noChangeAspect="1"/>
            </p:cNvPicPr>
            <p:nvPr/>
          </p:nvPicPr>
          <p:blipFill rotWithShape="1">
            <a:blip r:embed="rId3"/>
            <a:srcRect l="2730" t="51038" r="2286" b="35911"/>
            <a:stretch/>
          </p:blipFill>
          <p:spPr>
            <a:xfrm>
              <a:off x="1154906" y="4418344"/>
              <a:ext cx="2336007" cy="113176"/>
            </a:xfrm>
            <a:prstGeom prst="rect">
              <a:avLst/>
            </a:prstGeom>
            <a:ln>
              <a:solidFill>
                <a:schemeClr val="tx1"/>
              </a:solidFill>
            </a:ln>
          </p:spPr>
        </p:pic>
        <p:sp>
          <p:nvSpPr>
            <p:cNvPr id="23" name="Google Shape;433;p43">
              <a:extLst>
                <a:ext uri="{FF2B5EF4-FFF2-40B4-BE49-F238E27FC236}">
                  <a16:creationId xmlns:a16="http://schemas.microsoft.com/office/drawing/2014/main" id="{A9B2EE60-B265-53C2-9FC4-EA583EAF98BD}"/>
                </a:ext>
              </a:extLst>
            </p:cNvPr>
            <p:cNvSpPr txBox="1"/>
            <p:nvPr/>
          </p:nvSpPr>
          <p:spPr>
            <a:xfrm>
              <a:off x="1087589" y="4113005"/>
              <a:ext cx="2314066" cy="354008"/>
            </a:xfrm>
            <a:prstGeom prst="rect">
              <a:avLst/>
            </a:prstGeom>
            <a:noFill/>
            <a:ln>
              <a:noFill/>
            </a:ln>
          </p:spPr>
          <p:txBody>
            <a:bodyPr spcFirstLastPara="1" wrap="square" lIns="91425" tIns="91425" rIns="91425" bIns="91425" anchor="t" anchorCtr="0">
              <a:noAutofit/>
            </a:bodyPr>
            <a:lstStyle/>
            <a:p>
              <a:pPr algn="ctr"/>
              <a:r>
                <a:rPr lang="en-GB" sz="1200" dirty="0">
                  <a:solidFill>
                    <a:schemeClr val="dk1"/>
                  </a:solidFill>
                  <a:latin typeface="Courier Prime"/>
                  <a:ea typeface="Courier Prime"/>
                  <a:cs typeface="Courier Prime"/>
                  <a:sym typeface="Courier Prime"/>
                </a:rPr>
                <a:t>Total Customers</a:t>
              </a:r>
              <a:endParaRPr sz="1200" dirty="0">
                <a:solidFill>
                  <a:schemeClr val="dk1"/>
                </a:solidFill>
                <a:latin typeface="Courier Prime"/>
                <a:ea typeface="Courier Prime"/>
                <a:cs typeface="Courier Prime"/>
                <a:sym typeface="Courier Prime"/>
              </a:endParaRPr>
            </a:p>
          </p:txBody>
        </p:sp>
        <p:sp>
          <p:nvSpPr>
            <p:cNvPr id="24" name="Google Shape;433;p43">
              <a:extLst>
                <a:ext uri="{FF2B5EF4-FFF2-40B4-BE49-F238E27FC236}">
                  <a16:creationId xmlns:a16="http://schemas.microsoft.com/office/drawing/2014/main" id="{12E3D66A-65F9-3E17-29BD-99B7B4817861}"/>
                </a:ext>
              </a:extLst>
            </p:cNvPr>
            <p:cNvSpPr txBox="1"/>
            <p:nvPr/>
          </p:nvSpPr>
          <p:spPr>
            <a:xfrm>
              <a:off x="1004714" y="4498302"/>
              <a:ext cx="264961" cy="354008"/>
            </a:xfrm>
            <a:prstGeom prst="rect">
              <a:avLst/>
            </a:prstGeom>
            <a:noFill/>
            <a:ln>
              <a:noFill/>
            </a:ln>
          </p:spPr>
          <p:txBody>
            <a:bodyPr spcFirstLastPara="1" wrap="square" lIns="91425" tIns="91425" rIns="91425" bIns="91425" anchor="t" anchorCtr="0">
              <a:noAutofit/>
            </a:bodyPr>
            <a:lstStyle/>
            <a:p>
              <a:pPr algn="ctr"/>
              <a:r>
                <a:rPr lang="en-GB" sz="1200" dirty="0">
                  <a:solidFill>
                    <a:schemeClr val="dk1"/>
                  </a:solidFill>
                  <a:latin typeface="Courier Prime"/>
                  <a:ea typeface="Courier Prime"/>
                  <a:cs typeface="Courier Prime"/>
                  <a:sym typeface="Courier Prime"/>
                </a:rPr>
                <a:t>5</a:t>
              </a:r>
              <a:endParaRPr sz="1200" dirty="0">
                <a:solidFill>
                  <a:schemeClr val="dk1"/>
                </a:solidFill>
                <a:latin typeface="Courier Prime"/>
                <a:ea typeface="Courier Prime"/>
                <a:cs typeface="Courier Prime"/>
                <a:sym typeface="Courier Prime"/>
              </a:endParaRPr>
            </a:p>
          </p:txBody>
        </p:sp>
        <p:sp>
          <p:nvSpPr>
            <p:cNvPr id="25" name="Google Shape;433;p43">
              <a:extLst>
                <a:ext uri="{FF2B5EF4-FFF2-40B4-BE49-F238E27FC236}">
                  <a16:creationId xmlns:a16="http://schemas.microsoft.com/office/drawing/2014/main" id="{618F8801-C587-E99C-83AC-6A0563E09EF2}"/>
                </a:ext>
              </a:extLst>
            </p:cNvPr>
            <p:cNvSpPr txBox="1"/>
            <p:nvPr/>
          </p:nvSpPr>
          <p:spPr>
            <a:xfrm>
              <a:off x="3284706" y="4484363"/>
              <a:ext cx="376991" cy="354008"/>
            </a:xfrm>
            <a:prstGeom prst="rect">
              <a:avLst/>
            </a:prstGeom>
            <a:noFill/>
            <a:ln>
              <a:noFill/>
            </a:ln>
          </p:spPr>
          <p:txBody>
            <a:bodyPr spcFirstLastPara="1" wrap="square" lIns="91425" tIns="91425" rIns="91425" bIns="91425" anchor="t" anchorCtr="0">
              <a:noAutofit/>
            </a:bodyPr>
            <a:lstStyle/>
            <a:p>
              <a:pPr algn="ctr"/>
              <a:r>
                <a:rPr lang="en-GB" sz="1200" dirty="0">
                  <a:solidFill>
                    <a:schemeClr val="dk1"/>
                  </a:solidFill>
                  <a:latin typeface="Courier Prime"/>
                  <a:ea typeface="Courier Prime"/>
                  <a:cs typeface="Courier Prime"/>
                  <a:sym typeface="Courier Prime"/>
                </a:rPr>
                <a:t>60</a:t>
              </a:r>
              <a:endParaRPr sz="1200" dirty="0">
                <a:solidFill>
                  <a:schemeClr val="dk1"/>
                </a:solidFill>
                <a:latin typeface="Courier Prime"/>
                <a:ea typeface="Courier Prime"/>
                <a:cs typeface="Courier Prime"/>
                <a:sym typeface="Courier Prime"/>
              </a:endParaRPr>
            </a:p>
          </p:txBody>
        </p:sp>
      </p:grpSp>
      <p:grpSp>
        <p:nvGrpSpPr>
          <p:cNvPr id="30" name="Group 29">
            <a:extLst>
              <a:ext uri="{FF2B5EF4-FFF2-40B4-BE49-F238E27FC236}">
                <a16:creationId xmlns:a16="http://schemas.microsoft.com/office/drawing/2014/main" id="{1AA8C360-536D-B77D-E513-8B4F71BE92C7}"/>
              </a:ext>
            </a:extLst>
          </p:cNvPr>
          <p:cNvGrpSpPr/>
          <p:nvPr/>
        </p:nvGrpSpPr>
        <p:grpSpPr>
          <a:xfrm>
            <a:off x="3588515" y="4073007"/>
            <a:ext cx="3063848" cy="717655"/>
            <a:chOff x="3641105" y="4121866"/>
            <a:chExt cx="3063848" cy="717655"/>
          </a:xfrm>
        </p:grpSpPr>
        <p:sp>
          <p:nvSpPr>
            <p:cNvPr id="26" name="Google Shape;433;p43">
              <a:extLst>
                <a:ext uri="{FF2B5EF4-FFF2-40B4-BE49-F238E27FC236}">
                  <a16:creationId xmlns:a16="http://schemas.microsoft.com/office/drawing/2014/main" id="{F861E9A5-B08D-121B-8CA1-CF8D4C66B056}"/>
                </a:ext>
              </a:extLst>
            </p:cNvPr>
            <p:cNvSpPr txBox="1"/>
            <p:nvPr/>
          </p:nvSpPr>
          <p:spPr>
            <a:xfrm>
              <a:off x="4043904" y="4121866"/>
              <a:ext cx="2314066" cy="354008"/>
            </a:xfrm>
            <a:prstGeom prst="rect">
              <a:avLst/>
            </a:prstGeom>
            <a:noFill/>
            <a:ln>
              <a:noFill/>
            </a:ln>
          </p:spPr>
          <p:txBody>
            <a:bodyPr spcFirstLastPara="1" wrap="square" lIns="91425" tIns="91425" rIns="91425" bIns="91425" anchor="t" anchorCtr="0">
              <a:noAutofit/>
            </a:bodyPr>
            <a:lstStyle/>
            <a:p>
              <a:pPr algn="ctr"/>
              <a:r>
                <a:rPr lang="en-GB" sz="1200" dirty="0">
                  <a:solidFill>
                    <a:schemeClr val="dk1"/>
                  </a:solidFill>
                  <a:latin typeface="Courier Prime"/>
                  <a:ea typeface="Courier Prime"/>
                  <a:cs typeface="Courier Prime"/>
                  <a:sym typeface="Courier Prime"/>
                </a:rPr>
                <a:t>Gross Income (Q2)</a:t>
              </a:r>
              <a:endParaRPr sz="1200" dirty="0">
                <a:solidFill>
                  <a:schemeClr val="dk1"/>
                </a:solidFill>
                <a:latin typeface="Courier Prime"/>
                <a:ea typeface="Courier Prime"/>
                <a:cs typeface="Courier Prime"/>
                <a:sym typeface="Courier Prime"/>
              </a:endParaRPr>
            </a:p>
          </p:txBody>
        </p:sp>
        <p:sp>
          <p:nvSpPr>
            <p:cNvPr id="27" name="Google Shape;433;p43">
              <a:extLst>
                <a:ext uri="{FF2B5EF4-FFF2-40B4-BE49-F238E27FC236}">
                  <a16:creationId xmlns:a16="http://schemas.microsoft.com/office/drawing/2014/main" id="{1E56653B-26F0-57CA-F9D5-6F7408A1745A}"/>
                </a:ext>
              </a:extLst>
            </p:cNvPr>
            <p:cNvSpPr txBox="1"/>
            <p:nvPr/>
          </p:nvSpPr>
          <p:spPr>
            <a:xfrm>
              <a:off x="5921295" y="4484363"/>
              <a:ext cx="783658" cy="354008"/>
            </a:xfrm>
            <a:prstGeom prst="rect">
              <a:avLst/>
            </a:prstGeom>
            <a:noFill/>
            <a:ln>
              <a:noFill/>
            </a:ln>
          </p:spPr>
          <p:txBody>
            <a:bodyPr spcFirstLastPara="1" wrap="square" lIns="91425" tIns="91425" rIns="91425" bIns="91425" anchor="t" anchorCtr="0">
              <a:noAutofit/>
            </a:bodyPr>
            <a:lstStyle/>
            <a:p>
              <a:pPr algn="ctr"/>
              <a:r>
                <a:rPr lang="en-GB" sz="1200" dirty="0">
                  <a:solidFill>
                    <a:schemeClr val="dk1"/>
                  </a:solidFill>
                  <a:latin typeface="Courier Prime"/>
                  <a:ea typeface="Courier Prime"/>
                  <a:cs typeface="Courier Prime"/>
                  <a:sym typeface="Courier Prime"/>
                </a:rPr>
                <a:t>$8,500</a:t>
              </a:r>
              <a:endParaRPr sz="1200" dirty="0">
                <a:solidFill>
                  <a:schemeClr val="dk1"/>
                </a:solidFill>
                <a:latin typeface="Courier Prime"/>
                <a:ea typeface="Courier Prime"/>
                <a:cs typeface="Courier Prime"/>
                <a:sym typeface="Courier Prime"/>
              </a:endParaRPr>
            </a:p>
          </p:txBody>
        </p:sp>
        <p:sp>
          <p:nvSpPr>
            <p:cNvPr id="28" name="Google Shape;433;p43">
              <a:extLst>
                <a:ext uri="{FF2B5EF4-FFF2-40B4-BE49-F238E27FC236}">
                  <a16:creationId xmlns:a16="http://schemas.microsoft.com/office/drawing/2014/main" id="{4D0D569A-5FF9-9041-67AD-B16652374F42}"/>
                </a:ext>
              </a:extLst>
            </p:cNvPr>
            <p:cNvSpPr txBox="1"/>
            <p:nvPr/>
          </p:nvSpPr>
          <p:spPr>
            <a:xfrm>
              <a:off x="3641105" y="4485513"/>
              <a:ext cx="783658" cy="354008"/>
            </a:xfrm>
            <a:prstGeom prst="rect">
              <a:avLst/>
            </a:prstGeom>
            <a:noFill/>
            <a:ln>
              <a:noFill/>
            </a:ln>
          </p:spPr>
          <p:txBody>
            <a:bodyPr spcFirstLastPara="1" wrap="square" lIns="91425" tIns="91425" rIns="91425" bIns="91425" anchor="t" anchorCtr="0">
              <a:noAutofit/>
            </a:bodyPr>
            <a:lstStyle/>
            <a:p>
              <a:pPr algn="ctr"/>
              <a:r>
                <a:rPr lang="en-GB" sz="1200" dirty="0">
                  <a:solidFill>
                    <a:schemeClr val="dk1"/>
                  </a:solidFill>
                  <a:latin typeface="Courier Prime"/>
                  <a:ea typeface="Courier Prime"/>
                  <a:cs typeface="Courier Prime"/>
                  <a:sym typeface="Courier Prime"/>
                </a:rPr>
                <a:t>$450</a:t>
              </a:r>
              <a:endParaRPr sz="1200" dirty="0">
                <a:solidFill>
                  <a:schemeClr val="dk1"/>
                </a:solidFill>
                <a:latin typeface="Courier Prime"/>
                <a:ea typeface="Courier Prime"/>
                <a:cs typeface="Courier Prime"/>
                <a:sym typeface="Courier Prime"/>
              </a:endParaRPr>
            </a:p>
          </p:txBody>
        </p:sp>
      </p:grpSp>
      <p:pic>
        <p:nvPicPr>
          <p:cNvPr id="32" name="Picture 31">
            <a:extLst>
              <a:ext uri="{FF2B5EF4-FFF2-40B4-BE49-F238E27FC236}">
                <a16:creationId xmlns:a16="http://schemas.microsoft.com/office/drawing/2014/main" id="{75F75108-4341-2505-FE61-D571190519FC}"/>
              </a:ext>
            </a:extLst>
          </p:cNvPr>
          <p:cNvPicPr>
            <a:picLocks noChangeAspect="1"/>
          </p:cNvPicPr>
          <p:nvPr/>
        </p:nvPicPr>
        <p:blipFill>
          <a:blip r:embed="rId4"/>
          <a:stretch>
            <a:fillRect/>
          </a:stretch>
        </p:blipFill>
        <p:spPr>
          <a:xfrm>
            <a:off x="1086489" y="1694089"/>
            <a:ext cx="5218893" cy="2345332"/>
          </a:xfrm>
          <a:prstGeom prst="rect">
            <a:avLst/>
          </a:prstGeom>
          <a:ln>
            <a:solidFill>
              <a:srgbClr val="191919"/>
            </a:solidFill>
          </a:ln>
        </p:spPr>
      </p:pic>
      <p:pic>
        <p:nvPicPr>
          <p:cNvPr id="34" name="Picture 33">
            <a:extLst>
              <a:ext uri="{FF2B5EF4-FFF2-40B4-BE49-F238E27FC236}">
                <a16:creationId xmlns:a16="http://schemas.microsoft.com/office/drawing/2014/main" id="{DB3B86A8-07AE-3092-5DB1-30A813AD0BA2}"/>
              </a:ext>
            </a:extLst>
          </p:cNvPr>
          <p:cNvPicPr>
            <a:picLocks noChangeAspect="1"/>
          </p:cNvPicPr>
          <p:nvPr/>
        </p:nvPicPr>
        <p:blipFill rotWithShape="1">
          <a:blip r:embed="rId5"/>
          <a:srcRect l="1072" t="20637" r="1396" b="43900"/>
          <a:stretch/>
        </p:blipFill>
        <p:spPr>
          <a:xfrm>
            <a:off x="3991316" y="4357444"/>
            <a:ext cx="2336007" cy="126206"/>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5" name="Google Shape;525;p47"/>
          <p:cNvSpPr txBox="1">
            <a:spLocks noGrp="1"/>
          </p:cNvSpPr>
          <p:nvPr>
            <p:ph type="title"/>
          </p:nvPr>
        </p:nvSpPr>
        <p:spPr>
          <a:xfrm>
            <a:off x="6094223" y="284030"/>
            <a:ext cx="2835467" cy="981926"/>
          </a:xfrm>
          <a:prstGeom prst="rect">
            <a:avLst/>
          </a:prstGeom>
          <a:ln>
            <a:noFill/>
          </a:ln>
        </p:spPr>
        <p:txBody>
          <a:bodyPr spcFirstLastPara="1" wrap="square" lIns="91425" tIns="91425" rIns="91425" bIns="91425" anchor="t" anchorCtr="0">
            <a:noAutofit/>
          </a:bodyPr>
          <a:lstStyle/>
          <a:p>
            <a:r>
              <a:rPr lang="en" dirty="0"/>
              <a:t>TOP 10 </a:t>
            </a:r>
            <a:r>
              <a:rPr lang="en" dirty="0">
                <a:ln>
                  <a:solidFill>
                    <a:srgbClr val="191919"/>
                  </a:solidFill>
                </a:ln>
                <a:solidFill>
                  <a:srgbClr val="F59BA3"/>
                </a:solidFill>
              </a:rPr>
              <a:t>COUNTRIES</a:t>
            </a:r>
            <a:endParaRPr dirty="0">
              <a:ln>
                <a:solidFill>
                  <a:srgbClr val="191919"/>
                </a:solidFill>
              </a:ln>
              <a:solidFill>
                <a:srgbClr val="F59BA3"/>
              </a:solidFill>
            </a:endParaRPr>
          </a:p>
        </p:txBody>
      </p:sp>
      <p:grpSp>
        <p:nvGrpSpPr>
          <p:cNvPr id="17" name="Group 16">
            <a:extLst>
              <a:ext uri="{FF2B5EF4-FFF2-40B4-BE49-F238E27FC236}">
                <a16:creationId xmlns:a16="http://schemas.microsoft.com/office/drawing/2014/main" id="{DE564DDA-983A-487F-BAEA-55BEFEC679AE}"/>
              </a:ext>
            </a:extLst>
          </p:cNvPr>
          <p:cNvGrpSpPr/>
          <p:nvPr/>
        </p:nvGrpSpPr>
        <p:grpSpPr>
          <a:xfrm>
            <a:off x="6094221" y="1256765"/>
            <a:ext cx="2868826" cy="3043580"/>
            <a:chOff x="6094221" y="1399600"/>
            <a:chExt cx="2868826" cy="3043580"/>
          </a:xfrm>
        </p:grpSpPr>
        <p:sp>
          <p:nvSpPr>
            <p:cNvPr id="526" name="Google Shape;526;p47"/>
            <p:cNvSpPr txBox="1"/>
            <p:nvPr/>
          </p:nvSpPr>
          <p:spPr>
            <a:xfrm>
              <a:off x="6116461" y="1399600"/>
              <a:ext cx="2835467" cy="409200"/>
            </a:xfrm>
            <a:prstGeom prst="rect">
              <a:avLst/>
            </a:prstGeom>
            <a:noFill/>
            <a:ln>
              <a:noFill/>
            </a:ln>
          </p:spPr>
          <p:txBody>
            <a:bodyPr spcFirstLastPara="1" wrap="square" lIns="91425" tIns="91425" rIns="91425" bIns="91425" anchor="b" anchorCtr="0">
              <a:noAutofit/>
            </a:bodyPr>
            <a:lstStyle/>
            <a:p>
              <a:r>
                <a:rPr lang="en" sz="1600" dirty="0">
                  <a:ln>
                    <a:solidFill>
                      <a:srgbClr val="191919"/>
                    </a:solidFill>
                  </a:ln>
                  <a:solidFill>
                    <a:schemeClr val="dk2"/>
                  </a:solidFill>
                  <a:latin typeface="Limelight"/>
                  <a:ea typeface="Limelight"/>
                  <a:cs typeface="Limelight"/>
                  <a:sym typeface="Limelight"/>
                </a:rPr>
                <a:t>GROSS INCOME</a:t>
              </a:r>
              <a:endParaRPr sz="1600" dirty="0">
                <a:ln>
                  <a:solidFill>
                    <a:srgbClr val="191919"/>
                  </a:solidFill>
                </a:ln>
                <a:solidFill>
                  <a:schemeClr val="dk2"/>
                </a:solidFill>
                <a:latin typeface="Limelight"/>
                <a:ea typeface="Limelight"/>
                <a:cs typeface="Limelight"/>
                <a:sym typeface="Limelight"/>
              </a:endParaRPr>
            </a:p>
          </p:txBody>
        </p:sp>
        <p:sp>
          <p:nvSpPr>
            <p:cNvPr id="527" name="Google Shape;527;p47"/>
            <p:cNvSpPr txBox="1"/>
            <p:nvPr/>
          </p:nvSpPr>
          <p:spPr>
            <a:xfrm>
              <a:off x="6094221" y="1604200"/>
              <a:ext cx="2857707" cy="1525102"/>
            </a:xfrm>
            <a:prstGeom prst="rect">
              <a:avLst/>
            </a:prstGeom>
            <a:noFill/>
            <a:ln>
              <a:noFill/>
            </a:ln>
          </p:spPr>
          <p:txBody>
            <a:bodyPr spcFirstLastPara="1" wrap="square" lIns="91425" tIns="91425" rIns="91425" bIns="91425" anchor="t" anchorCtr="0">
              <a:noAutofit/>
            </a:bodyPr>
            <a:lstStyle/>
            <a:p>
              <a:r>
                <a:rPr lang="en-GB" sz="1100" dirty="0">
                  <a:solidFill>
                    <a:schemeClr val="dk1"/>
                  </a:solidFill>
                  <a:latin typeface="Courier Prime"/>
                  <a:ea typeface="Courier Prime"/>
                  <a:cs typeface="Courier Prime"/>
                  <a:sym typeface="Courier Prime"/>
                </a:rPr>
                <a:t>T</a:t>
              </a:r>
              <a:r>
                <a:rPr lang="en" sz="1100" dirty="0">
                  <a:solidFill>
                    <a:schemeClr val="dk1"/>
                  </a:solidFill>
                  <a:latin typeface="Courier Prime"/>
                  <a:ea typeface="Courier Prime"/>
                  <a:cs typeface="Courier Prime"/>
                  <a:sym typeface="Courier Prime"/>
                </a:rPr>
                <a:t>he most profitable countries are mainly in Asia (6 of the top 10), with earnings ranging from $1,350 (Indonesia) to $6,000 (India).</a:t>
              </a:r>
            </a:p>
            <a:p>
              <a:endParaRPr lang="en" sz="1100" dirty="0">
                <a:solidFill>
                  <a:schemeClr val="dk1"/>
                </a:solidFill>
                <a:latin typeface="Courier Prime"/>
                <a:ea typeface="Courier Prime"/>
                <a:cs typeface="Courier Prime"/>
                <a:sym typeface="Courier Prime"/>
              </a:endParaRPr>
            </a:p>
            <a:p>
              <a:r>
                <a:rPr lang="en-GB" sz="1100" dirty="0">
                  <a:solidFill>
                    <a:schemeClr val="dk1"/>
                  </a:solidFill>
                  <a:latin typeface="Courier Prime"/>
                  <a:ea typeface="Courier Prime"/>
                  <a:cs typeface="Courier Prime"/>
                  <a:sym typeface="Courier Prime"/>
                </a:rPr>
                <a:t>3 of the remaining 4 are in the Americas.</a:t>
              </a:r>
              <a:endParaRPr sz="1100" dirty="0">
                <a:solidFill>
                  <a:schemeClr val="dk1"/>
                </a:solidFill>
                <a:latin typeface="Courier Prime"/>
                <a:ea typeface="Courier Prime"/>
                <a:cs typeface="Courier Prime"/>
                <a:sym typeface="Courier Prime"/>
              </a:endParaRPr>
            </a:p>
          </p:txBody>
        </p:sp>
        <p:sp>
          <p:nvSpPr>
            <p:cNvPr id="15" name="Google Shape;526;p47">
              <a:extLst>
                <a:ext uri="{FF2B5EF4-FFF2-40B4-BE49-F238E27FC236}">
                  <a16:creationId xmlns:a16="http://schemas.microsoft.com/office/drawing/2014/main" id="{049B9AE4-D12A-B5EF-7B5B-7999BE223723}"/>
                </a:ext>
              </a:extLst>
            </p:cNvPr>
            <p:cNvSpPr txBox="1"/>
            <p:nvPr/>
          </p:nvSpPr>
          <p:spPr>
            <a:xfrm>
              <a:off x="6105340" y="3129302"/>
              <a:ext cx="2857707" cy="409200"/>
            </a:xfrm>
            <a:prstGeom prst="rect">
              <a:avLst/>
            </a:prstGeom>
            <a:noFill/>
            <a:ln>
              <a:noFill/>
            </a:ln>
          </p:spPr>
          <p:txBody>
            <a:bodyPr spcFirstLastPara="1" wrap="square" lIns="91425" tIns="91425" rIns="91425" bIns="91425" anchor="b" anchorCtr="0">
              <a:noAutofit/>
            </a:bodyPr>
            <a:lstStyle/>
            <a:p>
              <a:r>
                <a:rPr lang="en" sz="1600" dirty="0">
                  <a:ln>
                    <a:solidFill>
                      <a:srgbClr val="191919"/>
                    </a:solidFill>
                  </a:ln>
                  <a:solidFill>
                    <a:schemeClr val="dk2"/>
                  </a:solidFill>
                  <a:latin typeface="Limelight"/>
                  <a:ea typeface="Limelight"/>
                  <a:cs typeface="Limelight"/>
                  <a:sym typeface="Limelight"/>
                </a:rPr>
                <a:t>INCOME PER CUSTOMER</a:t>
              </a:r>
              <a:endParaRPr sz="1600" dirty="0">
                <a:ln>
                  <a:solidFill>
                    <a:srgbClr val="191919"/>
                  </a:solidFill>
                </a:ln>
                <a:solidFill>
                  <a:schemeClr val="dk2"/>
                </a:solidFill>
                <a:latin typeface="Limelight"/>
                <a:ea typeface="Limelight"/>
                <a:cs typeface="Limelight"/>
                <a:sym typeface="Limelight"/>
              </a:endParaRPr>
            </a:p>
          </p:txBody>
        </p:sp>
        <p:sp>
          <p:nvSpPr>
            <p:cNvPr id="16" name="Google Shape;527;p47">
              <a:extLst>
                <a:ext uri="{FF2B5EF4-FFF2-40B4-BE49-F238E27FC236}">
                  <a16:creationId xmlns:a16="http://schemas.microsoft.com/office/drawing/2014/main" id="{AF3889A7-A144-F2C6-6173-E2A0BF3FDF52}"/>
                </a:ext>
              </a:extLst>
            </p:cNvPr>
            <p:cNvSpPr txBox="1"/>
            <p:nvPr/>
          </p:nvSpPr>
          <p:spPr>
            <a:xfrm>
              <a:off x="6094221" y="3333902"/>
              <a:ext cx="2835467" cy="1109278"/>
            </a:xfrm>
            <a:prstGeom prst="rect">
              <a:avLst/>
            </a:prstGeom>
            <a:noFill/>
            <a:ln>
              <a:noFill/>
            </a:ln>
          </p:spPr>
          <p:txBody>
            <a:bodyPr spcFirstLastPara="1" wrap="square" lIns="91425" tIns="91425" rIns="91425" bIns="91425" anchor="t" anchorCtr="0">
              <a:noAutofit/>
            </a:bodyPr>
            <a:lstStyle/>
            <a:p>
              <a:r>
                <a:rPr lang="en" sz="1100" dirty="0">
                  <a:solidFill>
                    <a:schemeClr val="dk1"/>
                  </a:solidFill>
                  <a:latin typeface="Courier Prime"/>
                  <a:ea typeface="Courier Prime"/>
                  <a:cs typeface="Courier Prime"/>
                  <a:sym typeface="Courier Prime"/>
                </a:rPr>
                <a:t>Earnings per customer for these regions are consistent, averaging $101. The Phillippines is the only outlier at $111 per customer.</a:t>
              </a:r>
              <a:endParaRPr sz="1100" dirty="0">
                <a:solidFill>
                  <a:schemeClr val="dk1"/>
                </a:solidFill>
                <a:latin typeface="Courier Prime"/>
                <a:ea typeface="Courier Prime"/>
                <a:cs typeface="Courier Prime"/>
                <a:sym typeface="Courier Prime"/>
              </a:endParaRPr>
            </a:p>
          </p:txBody>
        </p:sp>
      </p:grpSp>
      <p:grpSp>
        <p:nvGrpSpPr>
          <p:cNvPr id="45" name="Group 44">
            <a:extLst>
              <a:ext uri="{FF2B5EF4-FFF2-40B4-BE49-F238E27FC236}">
                <a16:creationId xmlns:a16="http://schemas.microsoft.com/office/drawing/2014/main" id="{27F4A3E2-9E94-CC82-6F0B-60363A149570}"/>
              </a:ext>
            </a:extLst>
          </p:cNvPr>
          <p:cNvGrpSpPr/>
          <p:nvPr/>
        </p:nvGrpSpPr>
        <p:grpSpPr>
          <a:xfrm>
            <a:off x="-6673" y="597107"/>
            <a:ext cx="6105351" cy="3339627"/>
            <a:chOff x="-6674" y="597105"/>
            <a:chExt cx="6105351" cy="3339627"/>
          </a:xfrm>
        </p:grpSpPr>
        <p:grpSp>
          <p:nvGrpSpPr>
            <p:cNvPr id="39" name="Group 38">
              <a:extLst>
                <a:ext uri="{FF2B5EF4-FFF2-40B4-BE49-F238E27FC236}">
                  <a16:creationId xmlns:a16="http://schemas.microsoft.com/office/drawing/2014/main" id="{00057F7A-E45E-3DFC-0194-4A059781B65A}"/>
                </a:ext>
              </a:extLst>
            </p:cNvPr>
            <p:cNvGrpSpPr/>
            <p:nvPr/>
          </p:nvGrpSpPr>
          <p:grpSpPr>
            <a:xfrm>
              <a:off x="-6674" y="597105"/>
              <a:ext cx="6105351" cy="3339627"/>
              <a:chOff x="-33370" y="570409"/>
              <a:chExt cx="6105351" cy="3339627"/>
            </a:xfrm>
          </p:grpSpPr>
          <p:grpSp>
            <p:nvGrpSpPr>
              <p:cNvPr id="19" name="Group 18">
                <a:extLst>
                  <a:ext uri="{FF2B5EF4-FFF2-40B4-BE49-F238E27FC236}">
                    <a16:creationId xmlns:a16="http://schemas.microsoft.com/office/drawing/2014/main" id="{BDD8390C-C303-77FE-4F50-0A1302C6402D}"/>
                  </a:ext>
                </a:extLst>
              </p:cNvPr>
              <p:cNvGrpSpPr/>
              <p:nvPr/>
            </p:nvGrpSpPr>
            <p:grpSpPr>
              <a:xfrm>
                <a:off x="342285" y="570409"/>
                <a:ext cx="5729696" cy="3175297"/>
                <a:chOff x="221932" y="570409"/>
                <a:chExt cx="5729696" cy="3175297"/>
              </a:xfrm>
            </p:grpSpPr>
            <p:pic>
              <p:nvPicPr>
                <p:cNvPr id="7" name="Picture 6">
                  <a:extLst>
                    <a:ext uri="{FF2B5EF4-FFF2-40B4-BE49-F238E27FC236}">
                      <a16:creationId xmlns:a16="http://schemas.microsoft.com/office/drawing/2014/main" id="{ADC677D1-00BA-1BBC-D2FB-50EEF689D9A2}"/>
                    </a:ext>
                  </a:extLst>
                </p:cNvPr>
                <p:cNvPicPr>
                  <a:picLocks noChangeAspect="1"/>
                </p:cNvPicPr>
                <p:nvPr/>
              </p:nvPicPr>
              <p:blipFill rotWithShape="1">
                <a:blip r:embed="rId3"/>
                <a:srcRect l="351" t="616" b="8076"/>
                <a:stretch/>
              </p:blipFill>
              <p:spPr>
                <a:xfrm>
                  <a:off x="221932" y="570409"/>
                  <a:ext cx="5729696" cy="2933059"/>
                </a:xfrm>
                <a:prstGeom prst="rect">
                  <a:avLst/>
                </a:prstGeom>
              </p:spPr>
            </p:pic>
            <p:sp>
              <p:nvSpPr>
                <p:cNvPr id="18" name="Rectangle 17">
                  <a:extLst>
                    <a:ext uri="{FF2B5EF4-FFF2-40B4-BE49-F238E27FC236}">
                      <a16:creationId xmlns:a16="http://schemas.microsoft.com/office/drawing/2014/main" id="{33236DD0-87D7-4858-66E3-5A88358213C9}"/>
                    </a:ext>
                  </a:extLst>
                </p:cNvPr>
                <p:cNvSpPr/>
                <p:nvPr/>
              </p:nvSpPr>
              <p:spPr>
                <a:xfrm>
                  <a:off x="3371850" y="3664744"/>
                  <a:ext cx="171450" cy="80962"/>
                </a:xfrm>
                <a:prstGeom prst="rect">
                  <a:avLst/>
                </a:prstGeom>
                <a:solidFill>
                  <a:srgbClr val="F4EE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6" name="Group 25">
                <a:extLst>
                  <a:ext uri="{FF2B5EF4-FFF2-40B4-BE49-F238E27FC236}">
                    <a16:creationId xmlns:a16="http://schemas.microsoft.com/office/drawing/2014/main" id="{5518086A-29EA-FF89-0B4C-5A3C8F7828F1}"/>
                  </a:ext>
                </a:extLst>
              </p:cNvPr>
              <p:cNvGrpSpPr/>
              <p:nvPr/>
            </p:nvGrpSpPr>
            <p:grpSpPr>
              <a:xfrm>
                <a:off x="-33370" y="3504568"/>
                <a:ext cx="5846615" cy="405468"/>
                <a:chOff x="3828574" y="3888780"/>
                <a:chExt cx="3975260" cy="405468"/>
              </a:xfrm>
            </p:grpSpPr>
            <p:sp>
              <p:nvSpPr>
                <p:cNvPr id="27" name="Google Shape;242;p36">
                  <a:extLst>
                    <a:ext uri="{FF2B5EF4-FFF2-40B4-BE49-F238E27FC236}">
                      <a16:creationId xmlns:a16="http://schemas.microsoft.com/office/drawing/2014/main" id="{8B01DF9E-601E-5B6A-D461-57EFCB166B65}"/>
                    </a:ext>
                  </a:extLst>
                </p:cNvPr>
                <p:cNvSpPr txBox="1">
                  <a:spLocks/>
                </p:cNvSpPr>
                <p:nvPr/>
              </p:nvSpPr>
              <p:spPr>
                <a:xfrm>
                  <a:off x="5249343" y="4053952"/>
                  <a:ext cx="1485651" cy="2402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ctr">
                    <a:buClr>
                      <a:srgbClr val="273D40"/>
                    </a:buClr>
                    <a:buSzPts val="600"/>
                    <a:buNone/>
                  </a:pPr>
                  <a:r>
                    <a:rPr lang="en-GB" dirty="0"/>
                    <a:t>Total Revenue</a:t>
                  </a:r>
                  <a:endParaRPr lang="en-GB" sz="1200" dirty="0"/>
                </a:p>
              </p:txBody>
            </p:sp>
            <p:sp>
              <p:nvSpPr>
                <p:cNvPr id="28" name="Google Shape;242;p36">
                  <a:extLst>
                    <a:ext uri="{FF2B5EF4-FFF2-40B4-BE49-F238E27FC236}">
                      <a16:creationId xmlns:a16="http://schemas.microsoft.com/office/drawing/2014/main" id="{693DEC9D-2A4C-1A83-0919-1E4424AE9C22}"/>
                    </a:ext>
                  </a:extLst>
                </p:cNvPr>
                <p:cNvSpPr txBox="1">
                  <a:spLocks/>
                </p:cNvSpPr>
                <p:nvPr/>
              </p:nvSpPr>
              <p:spPr>
                <a:xfrm>
                  <a:off x="3828574" y="3891676"/>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$0K</a:t>
                  </a:r>
                </a:p>
              </p:txBody>
            </p:sp>
            <p:sp>
              <p:nvSpPr>
                <p:cNvPr id="29" name="Google Shape;242;p36">
                  <a:extLst>
                    <a:ext uri="{FF2B5EF4-FFF2-40B4-BE49-F238E27FC236}">
                      <a16:creationId xmlns:a16="http://schemas.microsoft.com/office/drawing/2014/main" id="{11979F34-2BA4-40CF-80E1-66052074B381}"/>
                    </a:ext>
                  </a:extLst>
                </p:cNvPr>
                <p:cNvSpPr txBox="1">
                  <a:spLocks/>
                </p:cNvSpPr>
                <p:nvPr/>
              </p:nvSpPr>
              <p:spPr>
                <a:xfrm>
                  <a:off x="4383162" y="3888780"/>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$1K</a:t>
                  </a:r>
                </a:p>
              </p:txBody>
            </p:sp>
            <p:sp>
              <p:nvSpPr>
                <p:cNvPr id="30" name="Google Shape;242;p36">
                  <a:extLst>
                    <a:ext uri="{FF2B5EF4-FFF2-40B4-BE49-F238E27FC236}">
                      <a16:creationId xmlns:a16="http://schemas.microsoft.com/office/drawing/2014/main" id="{9BACD744-15E7-BF62-B8C1-792171637778}"/>
                    </a:ext>
                  </a:extLst>
                </p:cNvPr>
                <p:cNvSpPr txBox="1">
                  <a:spLocks/>
                </p:cNvSpPr>
                <p:nvPr/>
              </p:nvSpPr>
              <p:spPr>
                <a:xfrm>
                  <a:off x="4979969" y="3888780"/>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$2K</a:t>
                  </a:r>
                </a:p>
              </p:txBody>
            </p:sp>
            <p:sp>
              <p:nvSpPr>
                <p:cNvPr id="31" name="Google Shape;242;p36">
                  <a:extLst>
                    <a:ext uri="{FF2B5EF4-FFF2-40B4-BE49-F238E27FC236}">
                      <a16:creationId xmlns:a16="http://schemas.microsoft.com/office/drawing/2014/main" id="{8DE6FCFA-9D04-47C5-2F52-D6125671DE1B}"/>
                    </a:ext>
                  </a:extLst>
                </p:cNvPr>
                <p:cNvSpPr txBox="1">
                  <a:spLocks/>
                </p:cNvSpPr>
                <p:nvPr/>
              </p:nvSpPr>
              <p:spPr>
                <a:xfrm>
                  <a:off x="5582943"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$3K</a:t>
                  </a:r>
                </a:p>
              </p:txBody>
            </p:sp>
            <p:sp>
              <p:nvSpPr>
                <p:cNvPr id="32" name="Google Shape;242;p36">
                  <a:extLst>
                    <a:ext uri="{FF2B5EF4-FFF2-40B4-BE49-F238E27FC236}">
                      <a16:creationId xmlns:a16="http://schemas.microsoft.com/office/drawing/2014/main" id="{15710C5A-E0D4-618F-3A3B-E576B0EB3876}"/>
                    </a:ext>
                  </a:extLst>
                </p:cNvPr>
                <p:cNvSpPr txBox="1">
                  <a:spLocks/>
                </p:cNvSpPr>
                <p:nvPr/>
              </p:nvSpPr>
              <p:spPr>
                <a:xfrm>
                  <a:off x="6180467"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$4K</a:t>
                  </a:r>
                </a:p>
              </p:txBody>
            </p:sp>
            <p:sp>
              <p:nvSpPr>
                <p:cNvPr id="33" name="Google Shape;242;p36">
                  <a:extLst>
                    <a:ext uri="{FF2B5EF4-FFF2-40B4-BE49-F238E27FC236}">
                      <a16:creationId xmlns:a16="http://schemas.microsoft.com/office/drawing/2014/main" id="{14761744-CB6F-379C-6694-9FBC70FCF148}"/>
                    </a:ext>
                  </a:extLst>
                </p:cNvPr>
                <p:cNvSpPr txBox="1">
                  <a:spLocks/>
                </p:cNvSpPr>
                <p:nvPr/>
              </p:nvSpPr>
              <p:spPr>
                <a:xfrm>
                  <a:off x="6789697"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$5K</a:t>
                  </a:r>
                </a:p>
              </p:txBody>
            </p:sp>
            <p:sp>
              <p:nvSpPr>
                <p:cNvPr id="34" name="Google Shape;242;p36">
                  <a:extLst>
                    <a:ext uri="{FF2B5EF4-FFF2-40B4-BE49-F238E27FC236}">
                      <a16:creationId xmlns:a16="http://schemas.microsoft.com/office/drawing/2014/main" id="{8A63E337-8B9E-9A75-AE1B-C900790E586B}"/>
                    </a:ext>
                  </a:extLst>
                </p:cNvPr>
                <p:cNvSpPr txBox="1">
                  <a:spLocks/>
                </p:cNvSpPr>
                <p:nvPr/>
              </p:nvSpPr>
              <p:spPr>
                <a:xfrm>
                  <a:off x="7394608" y="3889059"/>
                  <a:ext cx="409226" cy="163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1pPr>
                  <a:lvl2pPr marL="914400" marR="0" lvl="1"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2pPr>
                  <a:lvl3pPr marL="1371600" marR="0" lvl="2"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3pPr>
                  <a:lvl4pPr marL="1828800" marR="0" lvl="3"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4pPr>
                  <a:lvl5pPr marL="2286000" marR="0" lvl="4"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5pPr>
                  <a:lvl6pPr marL="2743200" marR="0" lvl="5"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6pPr>
                  <a:lvl7pPr marL="3200400" marR="0" lvl="6"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7pPr>
                  <a:lvl8pPr marL="3657600" marR="0" lvl="7"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8pPr>
                  <a:lvl9pPr marL="4114800" marR="0" lvl="8" indent="-317500" algn="l" rtl="0">
                    <a:lnSpc>
                      <a:spcPct val="115000"/>
                    </a:lnSpc>
                    <a:spcBef>
                      <a:spcPts val="0"/>
                    </a:spcBef>
                    <a:spcAft>
                      <a:spcPts val="0"/>
                    </a:spcAft>
                    <a:buClr>
                      <a:schemeClr val="dk1"/>
                    </a:buClr>
                    <a:buSzPts val="1400"/>
                    <a:buFont typeface="Courier Prime"/>
                    <a:buChar char="■"/>
                    <a:defRPr sz="1400" b="0" i="0" u="none" strike="noStrike" cap="none">
                      <a:solidFill>
                        <a:schemeClr val="dk1"/>
                      </a:solidFill>
                      <a:latin typeface="Courier Prime"/>
                      <a:ea typeface="Courier Prime"/>
                      <a:cs typeface="Courier Prime"/>
                      <a:sym typeface="Courier Prime"/>
                    </a:defRPr>
                  </a:lvl9pPr>
                </a:lstStyle>
                <a:p>
                  <a:pPr marL="0" indent="0" algn="r">
                    <a:buClr>
                      <a:srgbClr val="273D40"/>
                    </a:buClr>
                    <a:buSzPts val="600"/>
                    <a:buNone/>
                  </a:pPr>
                  <a:r>
                    <a:rPr lang="en-GB" sz="1100" dirty="0"/>
                    <a:t>$6K</a:t>
                  </a:r>
                </a:p>
              </p:txBody>
            </p:sp>
          </p:grpSp>
        </p:grpSp>
        <p:cxnSp>
          <p:nvCxnSpPr>
            <p:cNvPr id="23" name="Straight Connector 22">
              <a:extLst>
                <a:ext uri="{FF2B5EF4-FFF2-40B4-BE49-F238E27FC236}">
                  <a16:creationId xmlns:a16="http://schemas.microsoft.com/office/drawing/2014/main" id="{31AEB14C-A561-A84B-8E96-499349FD59F7}"/>
                </a:ext>
              </a:extLst>
            </p:cNvPr>
            <p:cNvCxnSpPr>
              <a:cxnSpLocks/>
            </p:cNvCxnSpPr>
            <p:nvPr/>
          </p:nvCxnSpPr>
          <p:spPr>
            <a:xfrm>
              <a:off x="362776" y="603898"/>
              <a:ext cx="0" cy="2907505"/>
            </a:xfrm>
            <a:prstGeom prst="line">
              <a:avLst/>
            </a:prstGeom>
            <a:ln w="12700">
              <a:solidFill>
                <a:srgbClr val="191919"/>
              </a:solidFill>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subTitle" idx="1"/>
          </p:nvPr>
        </p:nvSpPr>
        <p:spPr>
          <a:xfrm>
            <a:off x="2195950" y="3269575"/>
            <a:ext cx="3631800" cy="533700"/>
          </a:xfrm>
          <a:prstGeom prst="rect">
            <a:avLst/>
          </a:prstGeom>
        </p:spPr>
        <p:txBody>
          <a:bodyPr spcFirstLastPara="1" wrap="square" lIns="91425" tIns="91425" rIns="91425" bIns="91425" anchor="ctr" anchorCtr="0">
            <a:noAutofit/>
          </a:bodyPr>
          <a:lstStyle/>
          <a:p>
            <a:pPr marL="0" indent="0"/>
            <a:r>
              <a:rPr lang="en-GB" dirty="0"/>
              <a:t>How much extra are top customers spending?</a:t>
            </a:r>
          </a:p>
        </p:txBody>
      </p:sp>
      <p:sp>
        <p:nvSpPr>
          <p:cNvPr id="233" name="Google Shape;233;p35"/>
          <p:cNvSpPr txBox="1">
            <a:spLocks noGrp="1"/>
          </p:cNvSpPr>
          <p:nvPr>
            <p:ph type="title"/>
          </p:nvPr>
        </p:nvSpPr>
        <p:spPr>
          <a:xfrm>
            <a:off x="2195938" y="2011675"/>
            <a:ext cx="4001400" cy="1095600"/>
          </a:xfrm>
          <a:prstGeom prst="rect">
            <a:avLst/>
          </a:prstGeom>
        </p:spPr>
        <p:txBody>
          <a:bodyPr spcFirstLastPara="1" wrap="square" lIns="91425" tIns="91425" rIns="91425" bIns="91425" anchor="ctr" anchorCtr="0">
            <a:noAutofit/>
          </a:bodyPr>
          <a:lstStyle/>
          <a:p>
            <a:r>
              <a:rPr lang="en" dirty="0"/>
              <a:t>CUSTOMERS</a:t>
            </a:r>
            <a:endParaRPr lang="en-GB" dirty="0"/>
          </a:p>
        </p:txBody>
      </p:sp>
      <p:sp>
        <p:nvSpPr>
          <p:cNvPr id="234" name="Google Shape;234;p35"/>
          <p:cNvSpPr txBox="1">
            <a:spLocks noGrp="1"/>
          </p:cNvSpPr>
          <p:nvPr>
            <p:ph type="title" idx="2"/>
          </p:nvPr>
        </p:nvSpPr>
        <p:spPr>
          <a:xfrm>
            <a:off x="772128" y="1924675"/>
            <a:ext cx="1268400" cy="1269600"/>
          </a:xfrm>
          <a:prstGeom prst="rect">
            <a:avLst/>
          </a:prstGeom>
        </p:spPr>
        <p:txBody>
          <a:bodyPr spcFirstLastPara="1" wrap="square" lIns="91425" tIns="91425" rIns="91425" bIns="91425" anchor="ctr" anchorCtr="0">
            <a:noAutofit/>
          </a:bodyPr>
          <a:lstStyle/>
          <a:p>
            <a:r>
              <a:rPr lang="en" dirty="0"/>
              <a:t>02</a:t>
            </a:r>
            <a:endParaRPr dirty="0"/>
          </a:p>
        </p:txBody>
      </p:sp>
      <p:pic>
        <p:nvPicPr>
          <p:cNvPr id="3" name="Google Shape;958;p53">
            <a:extLst>
              <a:ext uri="{FF2B5EF4-FFF2-40B4-BE49-F238E27FC236}">
                <a16:creationId xmlns:a16="http://schemas.microsoft.com/office/drawing/2014/main" id="{7D1F5329-200E-AF25-C28D-40D6B28486A8}"/>
              </a:ext>
            </a:extLst>
          </p:cNvPr>
          <p:cNvPicPr preferRelativeResize="0"/>
          <p:nvPr/>
        </p:nvPicPr>
        <p:blipFill>
          <a:blip r:embed="rId3">
            <a:alphaModFix/>
          </a:blip>
          <a:stretch>
            <a:fillRect/>
          </a:stretch>
        </p:blipFill>
        <p:spPr>
          <a:xfrm>
            <a:off x="7651505" y="2011677"/>
            <a:ext cx="1440737" cy="2852649"/>
          </a:xfrm>
          <a:prstGeom prst="rect">
            <a:avLst/>
          </a:prstGeom>
          <a:noFill/>
          <a:ln>
            <a:noFill/>
          </a:ln>
        </p:spPr>
      </p:pic>
    </p:spTree>
    <p:extLst>
      <p:ext uri="{BB962C8B-B14F-4D97-AF65-F5344CB8AC3E}">
        <p14:creationId xmlns:p14="http://schemas.microsoft.com/office/powerpoint/2010/main" val="3072465538"/>
      </p:ext>
    </p:extLst>
  </p:cSld>
  <p:clrMapOvr>
    <a:masterClrMapping/>
  </p:clrMapOvr>
</p:sld>
</file>

<file path=ppt/theme/theme1.xml><?xml version="1.0" encoding="utf-8"?>
<a:theme xmlns:a="http://schemas.openxmlformats.org/drawingml/2006/main" name="Bioscope Minitheme by Slidesgo">
  <a:themeElements>
    <a:clrScheme name="Simple Light">
      <a:dk1>
        <a:srgbClr val="191919"/>
      </a:dk1>
      <a:lt1>
        <a:srgbClr val="FDF8EE"/>
      </a:lt1>
      <a:dk2>
        <a:srgbClr val="FF838E"/>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1853</TotalTime>
  <Words>872</Words>
  <Application>Microsoft Office PowerPoint</Application>
  <PresentationFormat>On-screen Show (16:9)</PresentationFormat>
  <Paragraphs>174</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Courier Prime</vt:lpstr>
      <vt:lpstr>Bebas Neue</vt:lpstr>
      <vt:lpstr>Limelight</vt:lpstr>
      <vt:lpstr>Arial</vt:lpstr>
      <vt:lpstr>Bioscope Minitheme by Slidesgo</vt:lpstr>
      <vt:lpstr>ROCKBUSTER STEALTH</vt:lpstr>
      <vt:lpstr>MOTIVATION</vt:lpstr>
      <vt:lpstr>ABOUT ROCKBUSTER</vt:lpstr>
      <vt:lpstr>MARKET TRENDS</vt:lpstr>
      <vt:lpstr>ANALYSIS FOCI</vt:lpstr>
      <vt:lpstr>LOCATIONS</vt:lpstr>
      <vt:lpstr>WHERE ARE CUSTOMERS BASED?</vt:lpstr>
      <vt:lpstr>TOP 10 COUNTRIES</vt:lpstr>
      <vt:lpstr>CUSTOMERS</vt:lpstr>
      <vt:lpstr>LOYALTY BONUS</vt:lpstr>
      <vt:lpstr>GENRES</vt:lpstr>
      <vt:lpstr>INCOME BY GENRE </vt:lpstr>
      <vt:lpstr>RATINGS</vt:lpstr>
      <vt:lpstr>REVENUE AND RATINGS</vt:lpstr>
      <vt:lpstr>SUMMARY AND RECOMMENDATIONS</vt:lpstr>
      <vt:lpstr>SUMMARY DATA</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dc:title>
  <dc:creator>Michael</dc:creator>
  <cp:lastModifiedBy>Michael and Caroline Higgins</cp:lastModifiedBy>
  <cp:revision>79</cp:revision>
  <dcterms:modified xsi:type="dcterms:W3CDTF">2023-11-01T12:44:59Z</dcterms:modified>
</cp:coreProperties>
</file>